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6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60AF53-6EBF-438F-BC6A-197182F112ED}" v="6" dt="2026-09-03T13:25:57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0" d="100"/>
          <a:sy n="120" d="100"/>
        </p:scale>
        <p:origin x="1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Olivieri" userId="cd38c405-d054-41eb-8fea-0abe50a1aba5" providerId="ADAL" clId="{D05DA79D-BE68-4F39-8C6E-29C5853E883C}"/>
    <pc:docChg chg="delSld modSld">
      <pc:chgData name="Joe Olivieri" userId="cd38c405-d054-41eb-8fea-0abe50a1aba5" providerId="ADAL" clId="{D05DA79D-BE68-4F39-8C6E-29C5853E883C}" dt="2026-09-03T13:26:05.182" v="78" actId="20577"/>
      <pc:docMkLst>
        <pc:docMk/>
      </pc:docMkLst>
      <pc:sldChg chg="modSp mod">
        <pc:chgData name="Joe Olivieri" userId="cd38c405-d054-41eb-8fea-0abe50a1aba5" providerId="ADAL" clId="{D05DA79D-BE68-4F39-8C6E-29C5853E883C}" dt="2026-09-03T13:23:01.698" v="60" actId="20577"/>
        <pc:sldMkLst>
          <pc:docMk/>
          <pc:sldMk cId="0" sldId="257"/>
        </pc:sldMkLst>
        <pc:spChg chg="mod">
          <ac:chgData name="Joe Olivieri" userId="cd38c405-d054-41eb-8fea-0abe50a1aba5" providerId="ADAL" clId="{D05DA79D-BE68-4F39-8C6E-29C5853E883C}" dt="2026-08-31T17:09:35.193" v="29" actId="20577"/>
          <ac:spMkLst>
            <pc:docMk/>
            <pc:sldMk cId="0" sldId="257"/>
            <ac:spMk id="5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9-03T13:22:55.604" v="48" actId="14100"/>
          <ac:spMkLst>
            <pc:docMk/>
            <pc:sldMk cId="0" sldId="257"/>
            <ac:spMk id="6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9-03T13:23:01.698" v="60" actId="20577"/>
          <ac:spMkLst>
            <pc:docMk/>
            <pc:sldMk cId="0" sldId="257"/>
            <ac:spMk id="8" creationId="{00000000-0000-0000-0000-000000000000}"/>
          </ac:spMkLst>
        </pc:spChg>
      </pc:sldChg>
      <pc:sldChg chg="modSp">
        <pc:chgData name="Joe Olivieri" userId="cd38c405-d054-41eb-8fea-0abe50a1aba5" providerId="ADAL" clId="{D05DA79D-BE68-4F39-8C6E-29C5853E883C}" dt="2026-09-03T13:23:52.082" v="61"/>
        <pc:sldMkLst>
          <pc:docMk/>
          <pc:sldMk cId="0" sldId="258"/>
        </pc:sldMkLst>
        <pc:spChg chg="mod">
          <ac:chgData name="Joe Olivieri" userId="cd38c405-d054-41eb-8fea-0abe50a1aba5" providerId="ADAL" clId="{D05DA79D-BE68-4F39-8C6E-29C5853E883C}" dt="2026-09-03T13:23:52.082" v="61"/>
          <ac:spMkLst>
            <pc:docMk/>
            <pc:sldMk cId="0" sldId="258"/>
            <ac:spMk id="8" creationId="{00000000-0000-0000-0000-000000000000}"/>
          </ac:spMkLst>
        </pc:spChg>
      </pc:sldChg>
      <pc:sldChg chg="modSp">
        <pc:chgData name="Joe Olivieri" userId="cd38c405-d054-41eb-8fea-0abe50a1aba5" providerId="ADAL" clId="{D05DA79D-BE68-4F39-8C6E-29C5853E883C}" dt="2026-09-03T13:23:57.958" v="62"/>
        <pc:sldMkLst>
          <pc:docMk/>
          <pc:sldMk cId="0" sldId="260"/>
        </pc:sldMkLst>
        <pc:spChg chg="mod">
          <ac:chgData name="Joe Olivieri" userId="cd38c405-d054-41eb-8fea-0abe50a1aba5" providerId="ADAL" clId="{D05DA79D-BE68-4F39-8C6E-29C5853E883C}" dt="2026-09-03T13:23:57.958" v="62"/>
          <ac:spMkLst>
            <pc:docMk/>
            <pc:sldMk cId="0" sldId="260"/>
            <ac:spMk id="9" creationId="{00000000-0000-0000-0000-000000000000}"/>
          </ac:spMkLst>
        </pc:spChg>
      </pc:sldChg>
      <pc:sldChg chg="modSp">
        <pc:chgData name="Joe Olivieri" userId="cd38c405-d054-41eb-8fea-0abe50a1aba5" providerId="ADAL" clId="{D05DA79D-BE68-4F39-8C6E-29C5853E883C}" dt="2026-09-03T13:25:38.441" v="63"/>
        <pc:sldMkLst>
          <pc:docMk/>
          <pc:sldMk cId="0" sldId="261"/>
        </pc:sldMkLst>
        <pc:spChg chg="mod">
          <ac:chgData name="Joe Olivieri" userId="cd38c405-d054-41eb-8fea-0abe50a1aba5" providerId="ADAL" clId="{D05DA79D-BE68-4F39-8C6E-29C5853E883C}" dt="2026-09-03T13:25:38.441" v="63"/>
          <ac:spMkLst>
            <pc:docMk/>
            <pc:sldMk cId="0" sldId="261"/>
            <ac:spMk id="9" creationId="{00000000-0000-0000-0000-000000000000}"/>
          </ac:spMkLst>
        </pc:spChg>
      </pc:sldChg>
      <pc:sldChg chg="modSp mod">
        <pc:chgData name="Joe Olivieri" userId="cd38c405-d054-41eb-8fea-0abe50a1aba5" providerId="ADAL" clId="{D05DA79D-BE68-4F39-8C6E-29C5853E883C}" dt="2026-09-03T13:25:43.737" v="64"/>
        <pc:sldMkLst>
          <pc:docMk/>
          <pc:sldMk cId="0" sldId="262"/>
        </pc:sldMkLst>
        <pc:spChg chg="mod">
          <ac:chgData name="Joe Olivieri" userId="cd38c405-d054-41eb-8fea-0abe50a1aba5" providerId="ADAL" clId="{D05DA79D-BE68-4F39-8C6E-29C5853E883C}" dt="2026-08-31T18:32:48.344" v="32" actId="20577"/>
          <ac:spMkLst>
            <pc:docMk/>
            <pc:sldMk cId="0" sldId="262"/>
            <ac:spMk id="5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9-03T13:25:43.737" v="64"/>
          <ac:spMkLst>
            <pc:docMk/>
            <pc:sldMk cId="0" sldId="262"/>
            <ac:spMk id="9" creationId="{00000000-0000-0000-0000-000000000000}"/>
          </ac:spMkLst>
        </pc:spChg>
      </pc:sldChg>
      <pc:sldChg chg="modSp">
        <pc:chgData name="Joe Olivieri" userId="cd38c405-d054-41eb-8fea-0abe50a1aba5" providerId="ADAL" clId="{D05DA79D-BE68-4F39-8C6E-29C5853E883C}" dt="2026-09-03T13:25:52.645" v="65"/>
        <pc:sldMkLst>
          <pc:docMk/>
          <pc:sldMk cId="0" sldId="263"/>
        </pc:sldMkLst>
        <pc:spChg chg="mod">
          <ac:chgData name="Joe Olivieri" userId="cd38c405-d054-41eb-8fea-0abe50a1aba5" providerId="ADAL" clId="{D05DA79D-BE68-4F39-8C6E-29C5853E883C}" dt="2026-09-03T13:25:52.645" v="65"/>
          <ac:spMkLst>
            <pc:docMk/>
            <pc:sldMk cId="0" sldId="263"/>
            <ac:spMk id="9" creationId="{00000000-0000-0000-0000-000000000000}"/>
          </ac:spMkLst>
        </pc:spChg>
      </pc:sldChg>
      <pc:sldChg chg="modSp">
        <pc:chgData name="Joe Olivieri" userId="cd38c405-d054-41eb-8fea-0abe50a1aba5" providerId="ADAL" clId="{D05DA79D-BE68-4F39-8C6E-29C5853E883C}" dt="2026-09-03T13:25:57.341" v="66"/>
        <pc:sldMkLst>
          <pc:docMk/>
          <pc:sldMk cId="0" sldId="264"/>
        </pc:sldMkLst>
        <pc:spChg chg="mod">
          <ac:chgData name="Joe Olivieri" userId="cd38c405-d054-41eb-8fea-0abe50a1aba5" providerId="ADAL" clId="{D05DA79D-BE68-4F39-8C6E-29C5853E883C}" dt="2026-09-03T13:25:57.341" v="66"/>
          <ac:spMkLst>
            <pc:docMk/>
            <pc:sldMk cId="0" sldId="264"/>
            <ac:spMk id="9" creationId="{00000000-0000-0000-0000-000000000000}"/>
          </ac:spMkLst>
        </pc:spChg>
      </pc:sldChg>
      <pc:sldChg chg="modSp mod">
        <pc:chgData name="Joe Olivieri" userId="cd38c405-d054-41eb-8fea-0abe50a1aba5" providerId="ADAL" clId="{D05DA79D-BE68-4F39-8C6E-29C5853E883C}" dt="2026-09-03T13:26:05.182" v="78" actId="20577"/>
        <pc:sldMkLst>
          <pc:docMk/>
          <pc:sldMk cId="0" sldId="266"/>
        </pc:sldMkLst>
        <pc:spChg chg="mod">
          <ac:chgData name="Joe Olivieri" userId="cd38c405-d054-41eb-8fea-0abe50a1aba5" providerId="ADAL" clId="{D05DA79D-BE68-4F39-8C6E-29C5853E883C}" dt="2026-09-03T13:26:05.182" v="78" actId="20577"/>
          <ac:spMkLst>
            <pc:docMk/>
            <pc:sldMk cId="0" sldId="266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5391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1371600" y="173736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4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1371600" y="260604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a Business Plan</a:t>
            </a:r>
            <a:endParaRPr lang="en-US" sz="2000" dirty="0"/>
          </a:p>
        </p:txBody>
      </p:sp>
      <p:pic>
        <p:nvPicPr>
          <p:cNvPr id="7" name="Image 0" descr="media/tr_logo_whit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03720" y="3794760"/>
            <a:ext cx="1234440" cy="12344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365760" y="4800600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417320"/>
            <a:ext cx="7863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00206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Help Your Agents Build a Business Plan</a:t>
            </a:r>
            <a:endParaRPr lang="en-US" sz="4000" dirty="0"/>
          </a:p>
        </p:txBody>
      </p:sp>
      <p:sp>
        <p:nvSpPr>
          <p:cNvPr id="6" name="Text 4"/>
          <p:cNvSpPr txBox="1"/>
          <p:nvPr/>
        </p:nvSpPr>
        <p:spPr>
          <a:xfrm>
            <a:off x="548639" y="2514599"/>
            <a:ext cx="8006963" cy="864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</a:t>
            </a:r>
          </a:p>
          <a:p>
            <a:pPr marL="0" indent="0">
              <a:buNone/>
            </a:pPr>
            <a:r>
              <a:rPr lang="en-US" sz="200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 Real Estate Brokerage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65760" y="4416552"/>
            <a:ext cx="841248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365760" y="450799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Real Estate Brokerage</a:t>
            </a:r>
            <a:endParaRPr lang="en-US" sz="1050" dirty="0"/>
          </a:p>
        </p:txBody>
      </p:sp>
      <p:pic>
        <p:nvPicPr>
          <p:cNvPr id="9" name="Image 0" descr="media/tr_logo_colo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2360" y="4160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86868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400" b="1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business plan has several key components.</a:t>
            </a:r>
            <a:endParaRPr lang="en-US" sz="2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87452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some of these ideas down on paper will help you think about which qualities you possess that will help you serve others.</a:t>
            </a:r>
            <a:endParaRPr lang="en-US" sz="18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274320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items below will serve as a guide as you decide exactly what services you’ll provide, and who you’ll provide them to.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65760" y="4416552"/>
            <a:ext cx="841248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365760" y="450799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Real Estate Brokerage</a:t>
            </a:r>
            <a:endParaRPr lang="en-US" sz="1050" dirty="0"/>
          </a:p>
        </p:txBody>
      </p:sp>
      <p:pic>
        <p:nvPicPr>
          <p:cNvPr id="9" name="Image 0" descr="media/tr_logo_colo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2360" y="4160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868680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Audience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55448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you’ll reach, who you’ll serve, and who your services will ultimately affect. Don’t forget to include prospects and your community involvement or participation.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7863840" cy="1051560"/>
          </a:xfrm>
          <a:prstGeom prst="roundRect">
            <a:avLst>
              <a:gd name="adj" fmla="val 5217"/>
            </a:avLst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777240" y="2606040"/>
            <a:ext cx="7406640" cy="105156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 </a:t>
            </a: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work with and get a lot of referrals from the high-tech companies in our area.”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4416552"/>
            <a:ext cx="841248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365760" y="450799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Real Estate Brokerage</a:t>
            </a:r>
            <a:endParaRPr lang="en-US" sz="1050" dirty="0"/>
          </a:p>
        </p:txBody>
      </p:sp>
      <p:pic>
        <p:nvPicPr>
          <p:cNvPr id="10" name="Image 0" descr="media/tr_logo_colo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2360" y="4160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868680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Mission Statement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55448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brief, overall summary of how you operate.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7863840" cy="1051560"/>
          </a:xfrm>
          <a:prstGeom prst="roundRect">
            <a:avLst>
              <a:gd name="adj" fmla="val 5217"/>
            </a:avLst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777240" y="2606040"/>
            <a:ext cx="7406640" cy="105156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 </a:t>
            </a: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“My mission is to provide an experience that will make the client feel comfortable giving me a referral.”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4416552"/>
            <a:ext cx="841248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365760" y="450799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Real Estate Brokerage</a:t>
            </a:r>
            <a:endParaRPr lang="en-US" sz="1050" dirty="0"/>
          </a:p>
        </p:txBody>
      </p:sp>
      <p:pic>
        <p:nvPicPr>
          <p:cNvPr id="10" name="Image 0" descr="media/tr_logo_colo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2360" y="4160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868680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Philosophy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55448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mindset of how you feel you should treat your customers. This can be both an overall approach and specific actions and can be tailored as you find your niche.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7863840" cy="1051560"/>
          </a:xfrm>
          <a:prstGeom prst="roundRect">
            <a:avLst>
              <a:gd name="adj" fmla="val 5217"/>
            </a:avLst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777240" y="2606040"/>
            <a:ext cx="7406640" cy="105156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 </a:t>
            </a: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believe that initial verbal customer contact lies at the heart of a successful transaction. If a customer contacts me via email, I always follow up by phone first to establish the relationship.”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4416552"/>
            <a:ext cx="841248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365760" y="450799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Real Estate Brokerage</a:t>
            </a:r>
            <a:endParaRPr lang="en-US" sz="1050" dirty="0"/>
          </a:p>
        </p:txBody>
      </p:sp>
      <p:pic>
        <p:nvPicPr>
          <p:cNvPr id="10" name="Image 0" descr="media/tr_logo_colo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2360" y="4160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868680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Goals and Objectives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55448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idea of what you want to achieve, and benchmarks that allow you to gauge your progress.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7863840" cy="1417320"/>
          </a:xfrm>
          <a:prstGeom prst="roundRect">
            <a:avLst>
              <a:gd name="adj" fmla="val 3871"/>
            </a:avLst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777240" y="2606040"/>
            <a:ext cx="7406640" cy="141732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 </a:t>
            </a: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“My goal is to sell three homes in neighborhoods where I haven’t ever sold homes.”</a:t>
            </a:r>
            <a:endParaRPr lang="en-US" sz="1100" dirty="0"/>
          </a:p>
          <a:p>
            <a:pPr marL="0" indent="0">
              <a:lnSpc>
                <a:spcPct val="115000"/>
              </a:lnSpc>
              <a:buNone/>
            </a:pPr>
            <a:endParaRPr lang="en-US" sz="11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100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 </a:t>
            </a: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“Farm a new area that I’m interested in—send out cards and deliver calendars.”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4416552"/>
            <a:ext cx="841248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365760" y="450799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Real Estate Brokerage</a:t>
            </a:r>
            <a:endParaRPr lang="en-US" sz="1050" dirty="0"/>
          </a:p>
        </p:txBody>
      </p:sp>
      <p:pic>
        <p:nvPicPr>
          <p:cNvPr id="10" name="Image 0" descr="media/tr_logo_colo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2360" y="4160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868680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Assets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55448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Skills, attributes, or abilities that either make you great at what you do, make you critical to the transaction, or set you apart from others.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7863840" cy="1051560"/>
          </a:xfrm>
          <a:prstGeom prst="roundRect">
            <a:avLst>
              <a:gd name="adj" fmla="val 5217"/>
            </a:avLst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777240" y="2606040"/>
            <a:ext cx="7406640" cy="105156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 </a:t>
            </a: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“Buyer side: My ability to listen and identify my customer’s needs helps me minimize the property search by selecting properties that closely meet my buyer’s criteria.”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4416552"/>
            <a:ext cx="841248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365760" y="450799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100" dirty="0">
                <a:solidFill>
                  <a:srgbClr val="7F7F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Real Estate Brokerage</a:t>
            </a:r>
            <a:endParaRPr lang="en-US" sz="1050" dirty="0"/>
          </a:p>
        </p:txBody>
      </p:sp>
      <p:pic>
        <p:nvPicPr>
          <p:cNvPr id="10" name="Image 0" descr="media/tr_logo_colo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2360" y="4160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 txBox="1"/>
          <p:nvPr/>
        </p:nvSpPr>
        <p:spPr>
          <a:xfrm>
            <a:off x="365760" y="2926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agent</a:t>
            </a:r>
            <a:r>
              <a:rPr lang="en-US" sz="1400" b="1" i="1" dirty="0">
                <a:solidFill>
                  <a:srgbClr val="C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FORWARD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6675120" y="274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960120"/>
            <a:ext cx="7955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more tips like these, take the GRI </a:t>
            </a:r>
            <a:r>
              <a:rPr lang="en-US" sz="1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Estate Brokerage </a:t>
            </a: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and earn the Graduate, REALTOR® Institute designation.</a:t>
            </a:r>
            <a:endParaRPr lang="en-US" sz="1800" dirty="0"/>
          </a:p>
        </p:txBody>
      </p:sp>
      <p:sp>
        <p:nvSpPr>
          <p:cNvPr id="6" name="Text 4"/>
          <p:cNvSpPr txBox="1"/>
          <p:nvPr/>
        </p:nvSpPr>
        <p:spPr>
          <a:xfrm>
            <a:off x="1005840" y="1783080"/>
            <a:ext cx="7406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C9C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94% of REALTORS® in Texas with their GRI designation recommend it to other REALTORS®. The GRI coursework includes information about contracts, marketing and business skills, and real estate brokerage.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7955280" cy="6858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548640" y="2880360"/>
            <a:ext cx="7955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MORE INFORMATION, SCAN THIS QR CODE OR VISIT</a:t>
            </a:r>
            <a:endParaRPr lang="en-US" sz="12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texasrealestate.com/gri</a:t>
            </a:r>
            <a:endParaRPr lang="en-US" sz="1200" dirty="0"/>
          </a:p>
        </p:txBody>
      </p:sp>
      <p:pic>
        <p:nvPicPr>
          <p:cNvPr id="9" name="Image 0" descr="media/qr_cod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794760"/>
            <a:ext cx="1051560" cy="1051560"/>
          </a:xfrm>
          <a:prstGeom prst="rect">
            <a:avLst/>
          </a:prstGeom>
        </p:spPr>
      </p:pic>
      <p:pic>
        <p:nvPicPr>
          <p:cNvPr id="10" name="Image 1" descr="media/tr_logo_whit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23760" y="3886200"/>
            <a:ext cx="1051560" cy="10515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365760" y="4800600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322400-208d-4629-8066-7c93f20ecb35">
      <Terms xmlns="http://schemas.microsoft.com/office/infopath/2007/PartnerControls"/>
    </lcf76f155ced4ddcb4097134ff3c332f>
    <_Flow_SignoffStatus xmlns="f4322400-208d-4629-8066-7c93f20ecb35" xsi:nil="true"/>
    <TaxCatchAll xmlns="0651daf1-692e-43c6-8c05-e122a6c5922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510A0071D1A547BF0B7862B87619F7" ma:contentTypeVersion="14" ma:contentTypeDescription="Create a new document." ma:contentTypeScope="" ma:versionID="d97a5dba7b2ba3ac13ae9b3d03e93a81">
  <xsd:schema xmlns:xsd="http://www.w3.org/2001/XMLSchema" xmlns:xs="http://www.w3.org/2001/XMLSchema" xmlns:p="http://schemas.microsoft.com/office/2006/metadata/properties" xmlns:ns2="f4322400-208d-4629-8066-7c93f20ecb35" xmlns:ns3="0651daf1-692e-43c6-8c05-e122a6c5922e" targetNamespace="http://schemas.microsoft.com/office/2006/metadata/properties" ma:root="true" ma:fieldsID="a2d40dc384493d766fefa8ae04bde7fb" ns2:_="" ns3:_="">
    <xsd:import namespace="f4322400-208d-4629-8066-7c93f20ecb35"/>
    <xsd:import namespace="0651daf1-692e-43c6-8c05-e122a6c592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22400-208d-4629-8066-7c93f20ecb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4b6a875-ec97-4519-93d9-88ca8550e7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1" nillable="true" ma:displayName="Sign-off status" ma:internalName="_x0024_Resources_x003a_core_x002c_Signoff_Statu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51daf1-692e-43c6-8c05-e122a6c5922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5d4fe39-4977-4ebd-898c-801aff2bf57d}" ma:internalName="TaxCatchAll" ma:showField="CatchAllData" ma:web="0651daf1-692e-43c6-8c05-e122a6c592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896616-A9E2-4187-9229-D4BD95E486F1}">
  <ds:schemaRefs>
    <ds:schemaRef ds:uri="http://schemas.microsoft.com/office/2006/metadata/properties"/>
    <ds:schemaRef ds:uri="http://schemas.microsoft.com/office/infopath/2007/PartnerControls"/>
    <ds:schemaRef ds:uri="f4322400-208d-4629-8066-7c93f20ecb35"/>
    <ds:schemaRef ds:uri="0651daf1-692e-43c6-8c05-e122a6c5922e"/>
  </ds:schemaRefs>
</ds:datastoreItem>
</file>

<file path=customXml/itemProps2.xml><?xml version="1.0" encoding="utf-8"?>
<ds:datastoreItem xmlns:ds="http://schemas.openxmlformats.org/officeDocument/2006/customXml" ds:itemID="{CD4DDF6F-BB52-4F96-A34B-CDD4FD3EAC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D7C78F-C51F-4450-9A31-6A7A2E9A11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322400-208d-4629-8066-7c93f20ecb35"/>
    <ds:schemaRef ds:uri="0651daf1-692e-43c6-8c05-e122a6c592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569</Words>
  <Application>Microsoft Office PowerPoint</Application>
  <PresentationFormat>On-screen Show (16:9)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Anton</vt:lpstr>
      <vt:lpstr>Arial</vt:lpstr>
      <vt:lpstr>Arial Narrow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Joe Olivieri</cp:lastModifiedBy>
  <cp:revision>1</cp:revision>
  <dcterms:created xsi:type="dcterms:W3CDTF">2026-08-31T15:52:51Z</dcterms:created>
  <dcterms:modified xsi:type="dcterms:W3CDTF">2026-09-03T13:26:11Z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0x0101007C510A0071D1A547BF0B7862B87619F7</vt:lpwstr>
  </property>
  <property fmtid="{D5CDD505-2E9C-101B-9397-08002B2CF9AE}" pid="3" name="MediaServiceImageTags">
    <vt:lpwstr/>
  </property>
</Properties>
</file>