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Olivieri" userId="cd38c405-d054-41eb-8fea-0abe50a1aba5" providerId="ADAL" clId="{D05DA79D-BE68-4F39-8C6E-29C5853E883C}"/>
    <pc:docChg chg="modSld">
      <pc:chgData name="Joe Olivieri" userId="cd38c405-d054-41eb-8fea-0abe50a1aba5" providerId="ADAL" clId="{D05DA79D-BE68-4F39-8C6E-29C5853E883C}" dt="2026-05-28T15:57:36.348" v="4" actId="1076"/>
      <pc:docMkLst>
        <pc:docMk/>
      </pc:docMkLst>
      <pc:sldChg chg="modSp mod">
        <pc:chgData name="Joe Olivieri" userId="cd38c405-d054-41eb-8fea-0abe50a1aba5" providerId="ADAL" clId="{D05DA79D-BE68-4F39-8C6E-29C5853E883C}" dt="2026-05-28T15:57:36.348" v="4" actId="1076"/>
        <pc:sldMkLst>
          <pc:docMk/>
          <pc:sldMk cId="0" sldId="265"/>
        </pc:sldMkLst>
        <pc:picChg chg="mod">
          <ac:chgData name="Joe Olivieri" userId="cd38c405-d054-41eb-8fea-0abe50a1aba5" providerId="ADAL" clId="{D05DA79D-BE68-4F39-8C6E-29C5853E883C}" dt="2026-05-28T15:57:36.348" v="4" actId="1076"/>
          <ac:picMkLst>
            <pc:docMk/>
            <pc:sldMk cId="0" sldId="265"/>
            <ac:picMk id="13" creationId="{8BCA68F8-2CED-B9E0-1A67-8B3D1594C4D0}"/>
          </ac:picMkLst>
        </pc:picChg>
        <pc:picChg chg="mod">
          <ac:chgData name="Joe Olivieri" userId="cd38c405-d054-41eb-8fea-0abe50a1aba5" providerId="ADAL" clId="{D05DA79D-BE68-4F39-8C6E-29C5853E883C}" dt="2026-05-28T15:57:32.824" v="3" actId="1076"/>
          <ac:picMkLst>
            <pc:docMk/>
            <pc:sldMk cId="0" sldId="265"/>
            <ac:picMk id="15" creationId="{9F04E6AC-DCB7-8802-A7D6-0E5C948632E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4769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C5874-0C18-5921-1E67-C85505401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E99630-94EE-55B6-CE65-30834E89EE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F59CEB-BD02-EE1B-7AB3-92106B067B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F80C38-AD3E-CB60-EBF7-6A7CC87DD9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712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2666000" y="1532083"/>
            <a:ext cx="3811999" cy="10396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dirty="0">
                <a:solidFill>
                  <a:schemeClr val="bg1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sz="4400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sz="4400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65760" y="4800600"/>
            <a:ext cx="8412480" cy="0"/>
          </a:xfrm>
          <a:prstGeom prst="line">
            <a:avLst/>
          </a:prstGeom>
          <a:noFill/>
          <a:ln w="9525">
            <a:solidFill>
              <a:srgbClr val="3A486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EC170D-D8F3-A89C-3B3F-81A8B52F8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1535" y="3338762"/>
            <a:ext cx="1984609" cy="19846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0ECB246-D793-C075-DFE3-19687B1CC006}"/>
              </a:ext>
            </a:extLst>
          </p:cNvPr>
          <p:cNvSpPr txBox="1"/>
          <p:nvPr/>
        </p:nvSpPr>
        <p:spPr>
          <a:xfrm>
            <a:off x="3609684" y="2633080"/>
            <a:ext cx="1924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Negotiation</a:t>
            </a:r>
            <a:r>
              <a:rPr lang="en-US" dirty="0">
                <a:solidFill>
                  <a:schemeClr val="bg1"/>
                </a:solidFill>
              </a:rPr>
              <a:t> Skills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1F2A44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DEADLY SIN #2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737360" y="841248"/>
            <a:ext cx="7040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1F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TALKING TOO MUCH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16916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400" dirty="0">
                <a:solidFill>
                  <a:srgbClr val="1F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TO DO INSTEAD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40080" y="2212848"/>
            <a:ext cx="548640" cy="4572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1359570" y="2769670"/>
            <a:ext cx="384048" cy="384048"/>
          </a:xfrm>
          <a:prstGeom prst="ellipse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1359570" y="276967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953930" y="2751382"/>
            <a:ext cx="7315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conversations focused on the property,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on your client’s personal finances, situation</a:t>
            </a:r>
            <a:r>
              <a:rPr lang="en-US" sz="18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or timeline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1359570" y="3336598"/>
            <a:ext cx="384048" cy="384048"/>
          </a:xfrm>
          <a:prstGeom prst="ellipse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1359570" y="333659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953930" y="3318310"/>
            <a:ext cx="7315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questions about the other party’s priorities.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365760" y="4377089"/>
            <a:ext cx="84124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" name="Text 2">
            <a:extLst>
              <a:ext uri="{FF2B5EF4-FFF2-40B4-BE49-F238E27FC236}">
                <a16:creationId xmlns:a16="http://schemas.microsoft.com/office/drawing/2014/main" id="{2FB371C3-FED4-D283-98B5-CB1A26383323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EACE17-92FF-C4BB-A2C0-D3392AE6C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20" name="Text 9">
            <a:extLst>
              <a:ext uri="{FF2B5EF4-FFF2-40B4-BE49-F238E27FC236}">
                <a16:creationId xmlns:a16="http://schemas.microsoft.com/office/drawing/2014/main" id="{BD5B873B-96E0-6220-4726-1083CE715422}"/>
              </a:ext>
            </a:extLst>
          </p:cNvPr>
          <p:cNvSpPr/>
          <p:nvPr/>
        </p:nvSpPr>
        <p:spPr>
          <a:xfrm>
            <a:off x="1400477" y="229322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B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Try…</a:t>
            </a:r>
            <a:endParaRPr lang="en-US" sz="1600" dirty="0"/>
          </a:p>
        </p:txBody>
      </p:sp>
      <p:sp>
        <p:nvSpPr>
          <p:cNvPr id="21" name="Text 9">
            <a:extLst>
              <a:ext uri="{FF2B5EF4-FFF2-40B4-BE49-F238E27FC236}">
                <a16:creationId xmlns:a16="http://schemas.microsoft.com/office/drawing/2014/main" id="{8F1D04A7-2BA6-E720-0C40-423F149141DB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Reprinted with permission from the Real Estate Negotiation Expert (RENE) course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F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40080" y="955787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To get more negotiation tips like these, take the RENE - Real Estate Negotiation Expert course and then earn the RENE certification offered </a:t>
            </a:r>
            <a:br>
              <a:rPr lang="en-US" sz="2000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</a:br>
            <a:r>
              <a:rPr lang="en-US" sz="2000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by REBI - Real Estate Business Institute.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452547" y="1861284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C9C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nationally recognized credential gives you invaluable transactional skills </a:t>
            </a:r>
          </a:p>
          <a:p>
            <a:pPr marL="0" indent="0">
              <a:buNone/>
            </a:pPr>
            <a:r>
              <a:rPr lang="en-US" dirty="0">
                <a:solidFill>
                  <a:srgbClr val="C9C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shows clients you have what it takes to get to the closing table.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640080" y="2971077"/>
            <a:ext cx="7863840" cy="54864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40080" y="2968189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MORE INFORMATION, VISIT </a:t>
            </a:r>
            <a:r>
              <a:rPr lang="en-US" b="1" kern="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rebinstitute.com</a:t>
            </a:r>
            <a:r>
              <a:rPr lang="en-US" b="1" kern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b="1" kern="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</a:t>
            </a:r>
            <a:endParaRPr lang="en-US" sz="1300" dirty="0">
              <a:solidFill>
                <a:schemeClr val="bg1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65760" y="4800600"/>
            <a:ext cx="8412480" cy="0"/>
          </a:xfrm>
          <a:prstGeom prst="line">
            <a:avLst/>
          </a:prstGeom>
          <a:noFill/>
          <a:ln w="9525">
            <a:solidFill>
              <a:srgbClr val="3A486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2">
            <a:extLst>
              <a:ext uri="{FF2B5EF4-FFF2-40B4-BE49-F238E27FC236}">
                <a16:creationId xmlns:a16="http://schemas.microsoft.com/office/drawing/2014/main" id="{58768C70-32CE-11F3-5D65-E1FA96F3A48C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chemeClr val="bg1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5A1777D-8300-5F4D-177C-D908AEAC3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1535" y="3338762"/>
            <a:ext cx="1984609" cy="1984609"/>
          </a:xfrm>
          <a:prstGeom prst="rect">
            <a:avLst/>
          </a:prstGeom>
        </p:spPr>
      </p:pic>
      <p:sp>
        <p:nvSpPr>
          <p:cNvPr id="3" name="Text 9">
            <a:extLst>
              <a:ext uri="{FF2B5EF4-FFF2-40B4-BE49-F238E27FC236}">
                <a16:creationId xmlns:a16="http://schemas.microsoft.com/office/drawing/2014/main" id="{7F9CC5D0-FE5B-FB1B-A53D-7CA9982DF44C}"/>
              </a:ext>
            </a:extLst>
          </p:cNvPr>
          <p:cNvSpPr/>
          <p:nvPr/>
        </p:nvSpPr>
        <p:spPr>
          <a:xfrm>
            <a:off x="534399" y="4765464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Reprinted with permission from the Real Estate Negotiation Expert (RENE) course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BCA68F8-2CED-B9E0-1A67-8B3D1594C4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9014" y="3829346"/>
            <a:ext cx="1176930" cy="58846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F04E6AC-DCB7-8802-A7D6-0E5C948632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0167" y="3697785"/>
            <a:ext cx="1659800" cy="7544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AAAC8B-54EA-4C62-CAF2-B2E5AAE76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547F766-0673-9F36-54C6-5BA4DA519F60}"/>
              </a:ext>
            </a:extLst>
          </p:cNvPr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17BCA243-7B9C-71E8-8C07-505F4CBCB397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08E24E3D-72C8-B45F-F261-48F469D18F68}"/>
              </a:ext>
            </a:extLst>
          </p:cNvPr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BD9FD1E3-D588-2D6C-7BB0-7A740CFCAE44}"/>
              </a:ext>
            </a:extLst>
          </p:cNvPr>
          <p:cNvSpPr/>
          <p:nvPr/>
        </p:nvSpPr>
        <p:spPr>
          <a:xfrm>
            <a:off x="534399" y="1224333"/>
            <a:ext cx="807520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02060"/>
                </a:solidFill>
                <a:latin typeface="Anton" pitchFamily="2" charset="77"/>
                <a:ea typeface="Georgia" pitchFamily="34" charset="-122"/>
                <a:cs typeface="Georgia" pitchFamily="34" charset="-120"/>
              </a:rPr>
              <a:t>2 Deadly Sins in Real Estate Negotiating</a:t>
            </a:r>
            <a:endParaRPr lang="en-US" sz="4000" dirty="0">
              <a:solidFill>
                <a:srgbClr val="002060"/>
              </a:solidFill>
              <a:latin typeface="Anton" pitchFamily="2" charset="77"/>
            </a:endParaRP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2D896E7D-C6EC-EF5F-3930-363E769A1D62}"/>
              </a:ext>
            </a:extLst>
          </p:cNvPr>
          <p:cNvSpPr/>
          <p:nvPr/>
        </p:nvSpPr>
        <p:spPr>
          <a:xfrm>
            <a:off x="534399" y="2068637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Georgia" pitchFamily="34" charset="-122"/>
                <a:cs typeface="Calibri" panose="020F0502020204030204" pitchFamily="34" charset="0"/>
              </a:rPr>
              <a:t>And How to Avoid Them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7C8933D5-8A7C-D01F-50FD-3EA5D410DBD9}"/>
              </a:ext>
            </a:extLst>
          </p:cNvPr>
          <p:cNvSpPr/>
          <p:nvPr/>
        </p:nvSpPr>
        <p:spPr>
          <a:xfrm>
            <a:off x="640080" y="3840480"/>
            <a:ext cx="365760" cy="36576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8DD26351-9758-71E5-865E-8D63DBD28F4F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Reprinted with permission from the Real Estate Negotiation Expert (RENE) course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0DEF853A-2A08-B2E6-59C7-32D3DBE31D03}"/>
              </a:ext>
            </a:extLst>
          </p:cNvPr>
          <p:cNvSpPr/>
          <p:nvPr/>
        </p:nvSpPr>
        <p:spPr>
          <a:xfrm>
            <a:off x="365760" y="4415589"/>
            <a:ext cx="8412480" cy="0"/>
          </a:xfrm>
          <a:prstGeom prst="line">
            <a:avLst/>
          </a:prstGeom>
          <a:noFill/>
          <a:ln w="9525">
            <a:solidFill>
              <a:srgbClr val="3A486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1B8DE81-5EC1-C89D-7587-C2EE19CA4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3" name="Text 3">
            <a:extLst>
              <a:ext uri="{FF2B5EF4-FFF2-40B4-BE49-F238E27FC236}">
                <a16:creationId xmlns:a16="http://schemas.microsoft.com/office/drawing/2014/main" id="{EE8EA384-69A4-9382-B916-9996BAFBE0CC}"/>
              </a:ext>
            </a:extLst>
          </p:cNvPr>
          <p:cNvSpPr/>
          <p:nvPr/>
        </p:nvSpPr>
        <p:spPr>
          <a:xfrm>
            <a:off x="7101840" y="3352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13932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1F2A44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1097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0" dirty="0">
                <a:solidFill>
                  <a:srgbClr val="BF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4000" dirty="0"/>
          </a:p>
        </p:txBody>
      </p:sp>
      <p:sp>
        <p:nvSpPr>
          <p:cNvPr id="7" name="Text 5"/>
          <p:cNvSpPr/>
          <p:nvPr/>
        </p:nvSpPr>
        <p:spPr>
          <a:xfrm>
            <a:off x="1371600" y="1371600"/>
            <a:ext cx="73152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dirty="0">
                <a:solidFill>
                  <a:srgbClr val="1A1A1A"/>
                </a:solidFill>
                <a:latin typeface="Calibri Light" panose="020F0302020204030204" pitchFamily="34" charset="0"/>
                <a:ea typeface="Georgia" pitchFamily="34" charset="-122"/>
                <a:cs typeface="Calibri Light" panose="020F0302020204030204" pitchFamily="34" charset="0"/>
              </a:rPr>
              <a:t>During negotiations, every word counts</a:t>
            </a:r>
            <a:r>
              <a:rPr lang="en-US" sz="2000" dirty="0">
                <a:solidFill>
                  <a:srgbClr val="1A1A1A"/>
                </a:solidFill>
                <a:latin typeface="Calibri Light" panose="020F0302020204030204" pitchFamily="34" charset="0"/>
                <a:ea typeface="Georgia" pitchFamily="34" charset="-122"/>
                <a:cs typeface="Calibri Light" panose="020F0302020204030204" pitchFamily="34" charset="0"/>
              </a:rPr>
              <a:t> </a:t>
            </a:r>
          </a:p>
          <a:p>
            <a:pPr marL="0" indent="0" algn="l">
              <a:buNone/>
            </a:pPr>
            <a:endParaRPr lang="en-US" sz="2400" i="1" dirty="0">
              <a:solidFill>
                <a:srgbClr val="1A1A1A"/>
              </a:solidFill>
              <a:ea typeface="Georgia" pitchFamily="34" charset="-122"/>
              <a:cs typeface="Georgia" pitchFamily="34" charset="-120"/>
            </a:endParaRP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>
                <a:solidFill>
                  <a:srgbClr val="1A1A1A"/>
                </a:solidFill>
                <a:ea typeface="Georgia" pitchFamily="34" charset="-122"/>
                <a:cs typeface="Georgia" pitchFamily="34" charset="-120"/>
              </a:rPr>
              <a:t>How do you know what to say?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>
                <a:solidFill>
                  <a:srgbClr val="1A1A1A"/>
                </a:solidFill>
                <a:ea typeface="Georgia" pitchFamily="34" charset="-122"/>
                <a:cs typeface="Georgia" pitchFamily="34" charset="-120"/>
              </a:rPr>
              <a:t>How do you know when to stop talking?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1371600" y="3931920"/>
            <a:ext cx="548640" cy="4572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65760" y="4444465"/>
            <a:ext cx="84124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2">
            <a:extLst>
              <a:ext uri="{FF2B5EF4-FFF2-40B4-BE49-F238E27FC236}">
                <a16:creationId xmlns:a16="http://schemas.microsoft.com/office/drawing/2014/main" id="{BFF32316-9838-DED8-4074-A9E17ED17381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590DF2-D54D-0818-25B9-F9C32B5BB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9" name="Text 9">
            <a:extLst>
              <a:ext uri="{FF2B5EF4-FFF2-40B4-BE49-F238E27FC236}">
                <a16:creationId xmlns:a16="http://schemas.microsoft.com/office/drawing/2014/main" id="{8B4CD5E3-8236-9902-7A4F-389314CC469F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Reprinted with permission from the Real Estate Negotiation Expert (RENE) course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BF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427621"/>
            <a:ext cx="9144000" cy="715879"/>
          </a:xfrm>
          <a:prstGeom prst="rect">
            <a:avLst/>
          </a:prstGeom>
          <a:solidFill>
            <a:schemeClr val="bg1"/>
          </a:solidFill>
          <a:ln w="12700">
            <a:solidFill>
              <a:srgbClr val="1F2A44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" y="1929384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1200" dirty="0">
                <a:solidFill>
                  <a:srgbClr val="FFD7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DEADLY SIN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1691640"/>
            <a:ext cx="27432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</a:t>
            </a:r>
            <a:endParaRPr lang="en-US" sz="18000" dirty="0"/>
          </a:p>
        </p:txBody>
      </p:sp>
      <p:sp>
        <p:nvSpPr>
          <p:cNvPr id="9" name="Text 7"/>
          <p:cNvSpPr/>
          <p:nvPr/>
        </p:nvSpPr>
        <p:spPr>
          <a:xfrm>
            <a:off x="3878981" y="2240280"/>
            <a:ext cx="5486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FAILING TO BUILD RAPPORT</a:t>
            </a:r>
            <a:endParaRPr lang="en-US" sz="3600" dirty="0"/>
          </a:p>
        </p:txBody>
      </p:sp>
      <p:sp>
        <p:nvSpPr>
          <p:cNvPr id="14" name="Text 2">
            <a:extLst>
              <a:ext uri="{FF2B5EF4-FFF2-40B4-BE49-F238E27FC236}">
                <a16:creationId xmlns:a16="http://schemas.microsoft.com/office/drawing/2014/main" id="{9789EBD8-9440-A773-D3AB-B58B7CD9744E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chemeClr val="bg1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F1F137-74FF-6FE7-0CCA-7E83D78079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10" name="Text 9">
            <a:extLst>
              <a:ext uri="{FF2B5EF4-FFF2-40B4-BE49-F238E27FC236}">
                <a16:creationId xmlns:a16="http://schemas.microsoft.com/office/drawing/2014/main" id="{61DA07F1-16DA-0DB3-E980-1D2010A9BF8F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Reprinted with permission from the Real Estate Negotiation Expert (RENE) course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1F2A44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DEADLY SIN #1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737360" y="841248"/>
            <a:ext cx="7040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1F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FAILING TO BUILD RAPPORT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1737360"/>
            <a:ext cx="78638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1A1A1A"/>
                </a:solidFill>
                <a:latin typeface="Calibri" panose="020F0502020204030204" pitchFamily="34" charset="0"/>
                <a:ea typeface="Georgia" pitchFamily="34" charset="-122"/>
                <a:cs typeface="Calibri" panose="020F0502020204030204" pitchFamily="34" charset="0"/>
              </a:rPr>
              <a:t>Deals often hinge on trust—especially in competitive markets.</a:t>
            </a:r>
            <a:endParaRPr 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640080" y="3931920"/>
            <a:ext cx="548640" cy="4572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365760" y="4405965"/>
            <a:ext cx="84124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2">
            <a:extLst>
              <a:ext uri="{FF2B5EF4-FFF2-40B4-BE49-F238E27FC236}">
                <a16:creationId xmlns:a16="http://schemas.microsoft.com/office/drawing/2014/main" id="{28947E5B-FB54-A437-D33F-1C317BDE9221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055E15-292A-50E7-9088-F07BE6A527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11" name="Text 9">
            <a:extLst>
              <a:ext uri="{FF2B5EF4-FFF2-40B4-BE49-F238E27FC236}">
                <a16:creationId xmlns:a16="http://schemas.microsoft.com/office/drawing/2014/main" id="{A2487497-134D-4D52-FFE7-779465BB2003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Reprinted with permission from the Real Estate Negotiation Expert (RENE) course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1F2A44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DEADLY SIN #1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737360" y="841248"/>
            <a:ext cx="7040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1F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FAILING TO BUILD RAPPORT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" y="1691640"/>
            <a:ext cx="3749040" cy="2651760"/>
          </a:xfrm>
          <a:prstGeom prst="rect">
            <a:avLst/>
          </a:prstGeom>
          <a:solidFill>
            <a:srgbClr val="F7F7F9"/>
          </a:solidFill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640080" y="1691640"/>
            <a:ext cx="73152" cy="265176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868680" y="187452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BF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RAPPORT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8680" y="2286000"/>
            <a:ext cx="33832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Think about a buyer who makes a low offer that gets ignored.</a:t>
            </a:r>
          </a:p>
          <a:p>
            <a:pPr marL="0" indent="0">
              <a:buNone/>
            </a:pPr>
            <a:endParaRPr lang="en-US" dirty="0">
              <a:solidFill>
                <a:srgbClr val="1A1A1A"/>
              </a:solidFill>
              <a:latin typeface="Georgia" pitchFamily="34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Georgia" pitchFamily="34" charset="0"/>
              </a:rPr>
              <a:t>The sellers had no relationship with the buyer, so didn’t see the buyer as a person—but rather as a cold number that felt insulting.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4754880" y="1691640"/>
            <a:ext cx="3749040" cy="2651760"/>
          </a:xfrm>
          <a:prstGeom prst="rect">
            <a:avLst/>
          </a:prstGeom>
          <a:solidFill>
            <a:srgbClr val="F7F7F9"/>
          </a:solidFill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754880" y="1691640"/>
            <a:ext cx="73152" cy="2651760"/>
          </a:xfrm>
          <a:prstGeom prst="rect">
            <a:avLst/>
          </a:prstGeom>
          <a:solidFill>
            <a:srgbClr val="1F2A44"/>
          </a:solidFill>
          <a:ln w="12700">
            <a:solidFill>
              <a:srgbClr val="1F2A44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983480" y="187452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RAPPORT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983480" y="2286000"/>
            <a:ext cx="33832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But by building rapport first, that buyer stands a better chance to elicit a counteroffer that keeps negotiations going.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365760" y="4454091"/>
            <a:ext cx="84124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Text 2">
            <a:extLst>
              <a:ext uri="{FF2B5EF4-FFF2-40B4-BE49-F238E27FC236}">
                <a16:creationId xmlns:a16="http://schemas.microsoft.com/office/drawing/2014/main" id="{A3AEF8EC-511D-CDD0-7279-8EEDD8470D73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C4EBE5-FB56-AC88-E2CE-4242484185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3" name="Text 9">
            <a:extLst>
              <a:ext uri="{FF2B5EF4-FFF2-40B4-BE49-F238E27FC236}">
                <a16:creationId xmlns:a16="http://schemas.microsoft.com/office/drawing/2014/main" id="{A320F265-10F7-7106-1215-6B81593034D0}"/>
              </a:ext>
            </a:extLst>
          </p:cNvPr>
          <p:cNvSpPr/>
          <p:nvPr/>
        </p:nvSpPr>
        <p:spPr>
          <a:xfrm>
            <a:off x="502920" y="4479431"/>
            <a:ext cx="678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Reprinted with permission from the Real Estate Negotiation Expert (RENE) course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1F2A44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DEADLY SIN #1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737360" y="841248"/>
            <a:ext cx="7040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1F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FAILING TO BUILD RAPPORT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16916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400" dirty="0">
                <a:solidFill>
                  <a:srgbClr val="1F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WAYS TO BUILD RAPPORT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40080" y="2212848"/>
            <a:ext cx="548640" cy="4572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400477" y="229322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B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Try…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446197" y="2750420"/>
            <a:ext cx="384048" cy="384048"/>
          </a:xfrm>
          <a:prstGeom prst="ellipse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1446197" y="27504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040557" y="2732132"/>
            <a:ext cx="7315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Complimenting the property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1446197" y="3317348"/>
            <a:ext cx="384048" cy="384048"/>
          </a:xfrm>
          <a:prstGeom prst="ellipse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446197" y="33173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040557" y="3299060"/>
            <a:ext cx="7315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Acknowledging the seller’s situation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1446197" y="3884276"/>
            <a:ext cx="384048" cy="384048"/>
          </a:xfrm>
          <a:prstGeom prst="ellipse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1446197" y="38842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2040557" y="3865988"/>
            <a:ext cx="7315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 common ground before talking numbers.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365760" y="4454091"/>
            <a:ext cx="84124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6" name="Text 2">
            <a:extLst>
              <a:ext uri="{FF2B5EF4-FFF2-40B4-BE49-F238E27FC236}">
                <a16:creationId xmlns:a16="http://schemas.microsoft.com/office/drawing/2014/main" id="{EACCCF30-C4FB-E8C9-074A-A1E431B8649A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4D9DBC-6572-5DC0-1B61-F8EABD7445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22" name="Text 9">
            <a:extLst>
              <a:ext uri="{FF2B5EF4-FFF2-40B4-BE49-F238E27FC236}">
                <a16:creationId xmlns:a16="http://schemas.microsoft.com/office/drawing/2014/main" id="{7A4A236D-C07B-4D70-5398-E5C6085F7BF0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Reprinted with permission from the Real Estate Negotiation Expert (RENE) course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BF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437246"/>
            <a:ext cx="9144000" cy="706254"/>
          </a:xfrm>
          <a:prstGeom prst="rect">
            <a:avLst/>
          </a:prstGeom>
          <a:solidFill>
            <a:schemeClr val="bg1"/>
          </a:solidFill>
          <a:ln w="12700">
            <a:solidFill>
              <a:srgbClr val="1F2A44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" y="1929384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1200" dirty="0">
                <a:solidFill>
                  <a:srgbClr val="FFD7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DEADLY SIN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1691640"/>
            <a:ext cx="332552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#2</a:t>
            </a:r>
            <a:endParaRPr lang="en-US" sz="18000" dirty="0"/>
          </a:p>
        </p:txBody>
      </p:sp>
      <p:sp>
        <p:nvSpPr>
          <p:cNvPr id="9" name="Text 7"/>
          <p:cNvSpPr/>
          <p:nvPr/>
        </p:nvSpPr>
        <p:spPr>
          <a:xfrm>
            <a:off x="3821230" y="2240280"/>
            <a:ext cx="5486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TALKING TOO MUCH</a:t>
            </a:r>
            <a:endParaRPr lang="en-US" sz="3400" dirty="0"/>
          </a:p>
        </p:txBody>
      </p:sp>
      <p:sp>
        <p:nvSpPr>
          <p:cNvPr id="14" name="Text 2">
            <a:extLst>
              <a:ext uri="{FF2B5EF4-FFF2-40B4-BE49-F238E27FC236}">
                <a16:creationId xmlns:a16="http://schemas.microsoft.com/office/drawing/2014/main" id="{97DB9BC3-6BA9-A725-4900-7DE46188A1E7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chemeClr val="bg1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A46269-864A-D70B-6DCE-906D8F8FA6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10" name="Text 9">
            <a:extLst>
              <a:ext uri="{FF2B5EF4-FFF2-40B4-BE49-F238E27FC236}">
                <a16:creationId xmlns:a16="http://schemas.microsoft.com/office/drawing/2014/main" id="{D0D8296F-6021-9BCC-7C8F-9C8E5A7A6D85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Reprinted with permission from the Real Estate Negotiation Expert (RENE) course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1F2A44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DEADLY SIN #2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737360" y="841248"/>
            <a:ext cx="7040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1F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TALKING TOO MUCH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17373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2A44"/>
                </a:solidFill>
                <a:latin typeface="Calibri" panose="020F0502020204030204" pitchFamily="34" charset="0"/>
                <a:ea typeface="Georgia" pitchFamily="34" charset="-122"/>
                <a:cs typeface="Calibri" panose="020F0502020204030204" pitchFamily="34" charset="0"/>
              </a:rPr>
              <a:t>Establishing rapport is important, </a:t>
            </a:r>
          </a:p>
          <a:p>
            <a:pPr marL="0" indent="0">
              <a:buNone/>
            </a:pPr>
            <a:r>
              <a:rPr lang="en-US" sz="3000" b="1" dirty="0">
                <a:solidFill>
                  <a:srgbClr val="1F2A44"/>
                </a:solidFill>
                <a:latin typeface="Calibri" panose="020F0502020204030204" pitchFamily="34" charset="0"/>
                <a:ea typeface="Georgia" pitchFamily="34" charset="-122"/>
                <a:cs typeface="Calibri" panose="020F0502020204030204" pitchFamily="34" charset="0"/>
              </a:rPr>
              <a:t>but don’t say too much.</a:t>
            </a:r>
            <a:endParaRPr lang="en-US" sz="3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1325880" y="230886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more you talk, the more the other side knows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your client’s urgency or financial situation.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40080" y="3657600"/>
            <a:ext cx="73152" cy="64008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868680" y="365760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BF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could lose leverage.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365760" y="4377088"/>
            <a:ext cx="84124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54205075-303C-5DC9-D1FA-47C490B06C58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1ABB34-62D3-0758-1B76-E85D841A98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14" name="Text 9">
            <a:extLst>
              <a:ext uri="{FF2B5EF4-FFF2-40B4-BE49-F238E27FC236}">
                <a16:creationId xmlns:a16="http://schemas.microsoft.com/office/drawing/2014/main" id="{8BE7EBBE-6408-C841-D6DA-292F65EEDB2A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Reprinted with permission from the Real Estate Negotiation Expert (RENE) course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524</Words>
  <Application>Microsoft Office PowerPoint</Application>
  <PresentationFormat>On-screen Show (16:9)</PresentationFormat>
  <Paragraphs>98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Anton</vt:lpstr>
      <vt:lpstr>Arial</vt:lpstr>
      <vt:lpstr>Arial Narrow</vt:lpstr>
      <vt:lpstr>Calibri</vt:lpstr>
      <vt:lpstr>Calibri Light</vt:lpstr>
      <vt:lpstr>Georgia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Deadly Sins in Real Estate Negotiating</dc:title>
  <dc:subject>PptxGenJS Presentation</dc:subject>
  <dc:creator>Texas REALTORS</dc:creator>
  <cp:lastModifiedBy>Joe Olivieri</cp:lastModifiedBy>
  <cp:revision>9</cp:revision>
  <dcterms:created xsi:type="dcterms:W3CDTF">2026-05-19T17:26:45Z</dcterms:created>
  <dcterms:modified xsi:type="dcterms:W3CDTF">2026-05-28T15:57:41Z</dcterms:modified>
</cp:coreProperties>
</file>