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66" r:id="rId6"/>
    <p:sldId id="257" r:id="rId7"/>
    <p:sldId id="258" r:id="rId8"/>
    <p:sldId id="259" r:id="rId9"/>
    <p:sldId id="262" r:id="rId10"/>
    <p:sldId id="263" r:id="rId11"/>
    <p:sldId id="267" r:id="rId12"/>
    <p:sldId id="265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AED60E-95B8-42F9-BF44-09BD7F22FC10}" v="1" dt="2026-07-27T15:18:01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2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Olivieri" userId="cd38c405-d054-41eb-8fea-0abe50a1aba5" providerId="ADAL" clId="{D05DA79D-BE68-4F39-8C6E-29C5853E883C}"/>
    <pc:docChg chg="undo custSel delSld modSld">
      <pc:chgData name="Joe Olivieri" userId="cd38c405-d054-41eb-8fea-0abe50a1aba5" providerId="ADAL" clId="{D05DA79D-BE68-4F39-8C6E-29C5853E883C}" dt="2026-07-27T16:28:19.728" v="2486" actId="20577"/>
      <pc:docMkLst>
        <pc:docMk/>
      </pc:docMkLst>
      <pc:sldChg chg="modSp mod">
        <pc:chgData name="Joe Olivieri" userId="cd38c405-d054-41eb-8fea-0abe50a1aba5" providerId="ADAL" clId="{D05DA79D-BE68-4F39-8C6E-29C5853E883C}" dt="2026-07-27T14:50:51" v="2148" actId="20577"/>
        <pc:sldMkLst>
          <pc:docMk/>
          <pc:sldMk cId="0" sldId="256"/>
        </pc:sldMkLst>
        <pc:spChg chg="mod">
          <ac:chgData name="Joe Olivieri" userId="cd38c405-d054-41eb-8fea-0abe50a1aba5" providerId="ADAL" clId="{D05DA79D-BE68-4F39-8C6E-29C5853E883C}" dt="2026-07-27T14:50:51" v="2148" actId="20577"/>
          <ac:spMkLst>
            <pc:docMk/>
            <pc:sldMk cId="0" sldId="256"/>
            <ac:spMk id="3" creationId="{70ECB246-D793-C075-DFE3-19687B1CC006}"/>
          </ac:spMkLst>
        </pc:spChg>
      </pc:sldChg>
      <pc:sldChg chg="delSp modSp mod">
        <pc:chgData name="Joe Olivieri" userId="cd38c405-d054-41eb-8fea-0abe50a1aba5" providerId="ADAL" clId="{D05DA79D-BE68-4F39-8C6E-29C5853E883C}" dt="2026-07-27T14:53:08.103" v="2204" actId="114"/>
        <pc:sldMkLst>
          <pc:docMk/>
          <pc:sldMk cId="0" sldId="257"/>
        </pc:sldMkLst>
        <pc:spChg chg="del">
          <ac:chgData name="Joe Olivieri" userId="cd38c405-d054-41eb-8fea-0abe50a1aba5" providerId="ADAL" clId="{D05DA79D-BE68-4F39-8C6E-29C5853E883C}" dt="2026-07-27T14:52:15.378" v="2189" actId="478"/>
          <ac:spMkLst>
            <pc:docMk/>
            <pc:sldMk cId="0" sldId="257"/>
            <ac:spMk id="6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7-27T14:53:08.103" v="2204" actId="114"/>
          <ac:spMkLst>
            <pc:docMk/>
            <pc:sldMk cId="0" sldId="257"/>
            <ac:spMk id="7" creationId="{00000000-0000-0000-0000-000000000000}"/>
          </ac:spMkLst>
        </pc:spChg>
        <pc:spChg chg="del">
          <ac:chgData name="Joe Olivieri" userId="cd38c405-d054-41eb-8fea-0abe50a1aba5" providerId="ADAL" clId="{D05DA79D-BE68-4F39-8C6E-29C5853E883C}" dt="2026-07-27T14:52:22.259" v="2191" actId="478"/>
          <ac:spMkLst>
            <pc:docMk/>
            <pc:sldMk cId="0" sldId="257"/>
            <ac:spMk id="8" creationId="{00000000-0000-0000-0000-000000000000}"/>
          </ac:spMkLst>
        </pc:spChg>
      </pc:sldChg>
      <pc:sldChg chg="addSp delSp modSp mod">
        <pc:chgData name="Joe Olivieri" userId="cd38c405-d054-41eb-8fea-0abe50a1aba5" providerId="ADAL" clId="{D05DA79D-BE68-4F39-8C6E-29C5853E883C}" dt="2026-07-27T14:54:37.163" v="2235" actId="20577"/>
        <pc:sldMkLst>
          <pc:docMk/>
          <pc:sldMk cId="0" sldId="258"/>
        </pc:sldMkLst>
        <pc:spChg chg="add del mod">
          <ac:chgData name="Joe Olivieri" userId="cd38c405-d054-41eb-8fea-0abe50a1aba5" providerId="ADAL" clId="{D05DA79D-BE68-4F39-8C6E-29C5853E883C}" dt="2026-07-27T14:53:49.888" v="2212" actId="478"/>
          <ac:spMkLst>
            <pc:docMk/>
            <pc:sldMk cId="0" sldId="258"/>
            <ac:spMk id="4" creationId="{64D03152-F630-09B6-D40B-9610ACA2B281}"/>
          </ac:spMkLst>
        </pc:spChg>
        <pc:spChg chg="del">
          <ac:chgData name="Joe Olivieri" userId="cd38c405-d054-41eb-8fea-0abe50a1aba5" providerId="ADAL" clId="{D05DA79D-BE68-4F39-8C6E-29C5853E883C}" dt="2026-07-27T14:53:19.305" v="2205" actId="478"/>
          <ac:spMkLst>
            <pc:docMk/>
            <pc:sldMk cId="0" sldId="258"/>
            <ac:spMk id="8" creationId="{00000000-0000-0000-0000-000000000000}"/>
          </ac:spMkLst>
        </pc:spChg>
        <pc:spChg chg="del mod">
          <ac:chgData name="Joe Olivieri" userId="cd38c405-d054-41eb-8fea-0abe50a1aba5" providerId="ADAL" clId="{D05DA79D-BE68-4F39-8C6E-29C5853E883C}" dt="2026-07-27T14:53:24.279" v="2206" actId="478"/>
          <ac:spMkLst>
            <pc:docMk/>
            <pc:sldMk cId="0" sldId="258"/>
            <ac:spMk id="9" creationId="{00000000-0000-0000-0000-000000000000}"/>
          </ac:spMkLst>
        </pc:spChg>
        <pc:spChg chg="add mod">
          <ac:chgData name="Joe Olivieri" userId="cd38c405-d054-41eb-8fea-0abe50a1aba5" providerId="ADAL" clId="{D05DA79D-BE68-4F39-8C6E-29C5853E883C}" dt="2026-07-27T14:54:37.163" v="2235" actId="20577"/>
          <ac:spMkLst>
            <pc:docMk/>
            <pc:sldMk cId="0" sldId="258"/>
            <ac:spMk id="11" creationId="{E7E9A6AE-28A3-3D85-F0B0-E7F44EA538F1}"/>
          </ac:spMkLst>
        </pc:spChg>
      </pc:sldChg>
      <pc:sldChg chg="addSp delSp modSp mod">
        <pc:chgData name="Joe Olivieri" userId="cd38c405-d054-41eb-8fea-0abe50a1aba5" providerId="ADAL" clId="{D05DA79D-BE68-4F39-8C6E-29C5853E883C}" dt="2026-07-27T15:01:19.175" v="2270" actId="478"/>
        <pc:sldMkLst>
          <pc:docMk/>
          <pc:sldMk cId="0" sldId="259"/>
        </pc:sldMkLst>
        <pc:spChg chg="del">
          <ac:chgData name="Joe Olivieri" userId="cd38c405-d054-41eb-8fea-0abe50a1aba5" providerId="ADAL" clId="{D05DA79D-BE68-4F39-8C6E-29C5853E883C}" dt="2026-07-27T14:54:47.992" v="2236" actId="478"/>
          <ac:spMkLst>
            <pc:docMk/>
            <pc:sldMk cId="0" sldId="259"/>
            <ac:spMk id="7" creationId="{00000000-0000-0000-0000-000000000000}"/>
          </ac:spMkLst>
        </pc:spChg>
        <pc:spChg chg="add del mod">
          <ac:chgData name="Joe Olivieri" userId="cd38c405-d054-41eb-8fea-0abe50a1aba5" providerId="ADAL" clId="{D05DA79D-BE68-4F39-8C6E-29C5853E883C}" dt="2026-07-27T15:01:15.838" v="2269" actId="1076"/>
          <ac:spMkLst>
            <pc:docMk/>
            <pc:sldMk cId="0" sldId="259"/>
            <ac:spMk id="9" creationId="{00000000-0000-0000-0000-000000000000}"/>
          </ac:spMkLst>
        </pc:spChg>
        <pc:spChg chg="del">
          <ac:chgData name="Joe Olivieri" userId="cd38c405-d054-41eb-8fea-0abe50a1aba5" providerId="ADAL" clId="{D05DA79D-BE68-4F39-8C6E-29C5853E883C}" dt="2026-07-27T15:01:19.175" v="2270" actId="478"/>
          <ac:spMkLst>
            <pc:docMk/>
            <pc:sldMk cId="0" sldId="259"/>
            <ac:spMk id="10" creationId="{00000000-0000-0000-0000-000000000000}"/>
          </ac:spMkLst>
        </pc:spChg>
      </pc:sldChg>
      <pc:sldChg chg="delSp modSp mod">
        <pc:chgData name="Joe Olivieri" userId="cd38c405-d054-41eb-8fea-0abe50a1aba5" providerId="ADAL" clId="{D05DA79D-BE68-4F39-8C6E-29C5853E883C}" dt="2026-07-27T15:04:53.461" v="2300" actId="1076"/>
        <pc:sldMkLst>
          <pc:docMk/>
          <pc:sldMk cId="0" sldId="262"/>
        </pc:sldMkLst>
        <pc:spChg chg="del">
          <ac:chgData name="Joe Olivieri" userId="cd38c405-d054-41eb-8fea-0abe50a1aba5" providerId="ADAL" clId="{D05DA79D-BE68-4F39-8C6E-29C5853E883C}" dt="2026-07-27T15:03:14.344" v="2271" actId="478"/>
          <ac:spMkLst>
            <pc:docMk/>
            <pc:sldMk cId="0" sldId="262"/>
            <ac:spMk id="8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7-27T15:04:53.461" v="2300" actId="1076"/>
          <ac:spMkLst>
            <pc:docMk/>
            <pc:sldMk cId="0" sldId="262"/>
            <ac:spMk id="9" creationId="{00000000-0000-0000-0000-000000000000}"/>
          </ac:spMkLst>
        </pc:spChg>
      </pc:sldChg>
      <pc:sldChg chg="delSp modSp mod">
        <pc:chgData name="Joe Olivieri" userId="cd38c405-d054-41eb-8fea-0abe50a1aba5" providerId="ADAL" clId="{D05DA79D-BE68-4F39-8C6E-29C5853E883C}" dt="2026-07-27T15:19:34.505" v="2472" actId="20577"/>
        <pc:sldMkLst>
          <pc:docMk/>
          <pc:sldMk cId="0" sldId="263"/>
        </pc:sldMkLst>
        <pc:spChg chg="del">
          <ac:chgData name="Joe Olivieri" userId="cd38c405-d054-41eb-8fea-0abe50a1aba5" providerId="ADAL" clId="{D05DA79D-BE68-4F39-8C6E-29C5853E883C}" dt="2026-07-27T15:07:56.579" v="2301" actId="478"/>
          <ac:spMkLst>
            <pc:docMk/>
            <pc:sldMk cId="0" sldId="263"/>
            <ac:spMk id="3" creationId="{69F92B77-A966-1B3E-2A59-EB64A415BD59}"/>
          </ac:spMkLst>
        </pc:spChg>
        <pc:spChg chg="mod">
          <ac:chgData name="Joe Olivieri" userId="cd38c405-d054-41eb-8fea-0abe50a1aba5" providerId="ADAL" clId="{D05DA79D-BE68-4F39-8C6E-29C5853E883C}" dt="2026-07-27T15:19:34.505" v="2472" actId="20577"/>
          <ac:spMkLst>
            <pc:docMk/>
            <pc:sldMk cId="0" sldId="263"/>
            <ac:spMk id="9" creationId="{00000000-0000-0000-0000-000000000000}"/>
          </ac:spMkLst>
        </pc:spChg>
        <pc:spChg chg="del">
          <ac:chgData name="Joe Olivieri" userId="cd38c405-d054-41eb-8fea-0abe50a1aba5" providerId="ADAL" clId="{D05DA79D-BE68-4F39-8C6E-29C5853E883C}" dt="2026-07-27T15:08:41.126" v="2302" actId="478"/>
          <ac:spMkLst>
            <pc:docMk/>
            <pc:sldMk cId="0" sldId="263"/>
            <ac:spMk id="11" creationId="{00000000-0000-0000-0000-000000000000}"/>
          </ac:spMkLst>
        </pc:spChg>
      </pc:sldChg>
      <pc:sldChg chg="modSp mod">
        <pc:chgData name="Joe Olivieri" userId="cd38c405-d054-41eb-8fea-0abe50a1aba5" providerId="ADAL" clId="{D05DA79D-BE68-4F39-8C6E-29C5853E883C}" dt="2026-07-27T16:28:19.728" v="2486" actId="20577"/>
        <pc:sldMkLst>
          <pc:docMk/>
          <pc:sldMk cId="1139327898" sldId="266"/>
        </pc:sldMkLst>
        <pc:spChg chg="mod">
          <ac:chgData name="Joe Olivieri" userId="cd38c405-d054-41eb-8fea-0abe50a1aba5" providerId="ADAL" clId="{D05DA79D-BE68-4F39-8C6E-29C5853E883C}" dt="2026-07-27T16:28:19.728" v="2486" actId="20577"/>
          <ac:spMkLst>
            <pc:docMk/>
            <pc:sldMk cId="1139327898" sldId="266"/>
            <ac:spMk id="8" creationId="{BD9FD1E3-D588-2D6C-7BB0-7A740CFCAE44}"/>
          </ac:spMkLst>
        </pc:spChg>
      </pc:sldChg>
      <pc:sldChg chg="delSp modSp mod">
        <pc:chgData name="Joe Olivieri" userId="cd38c405-d054-41eb-8fea-0abe50a1aba5" providerId="ADAL" clId="{D05DA79D-BE68-4F39-8C6E-29C5853E883C}" dt="2026-07-27T15:20:40.107" v="2483" actId="114"/>
        <pc:sldMkLst>
          <pc:docMk/>
          <pc:sldMk cId="0" sldId="267"/>
        </pc:sldMkLst>
        <pc:spChg chg="del">
          <ac:chgData name="Joe Olivieri" userId="cd38c405-d054-41eb-8fea-0abe50a1aba5" providerId="ADAL" clId="{D05DA79D-BE68-4F39-8C6E-29C5853E883C}" dt="2026-07-27T15:13:25.906" v="2335" actId="478"/>
          <ac:spMkLst>
            <pc:docMk/>
            <pc:sldMk cId="0" sldId="267"/>
            <ac:spMk id="6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7-27T15:20:40.107" v="2483" actId="114"/>
          <ac:spMkLst>
            <pc:docMk/>
            <pc:sldMk cId="0" sldId="267"/>
            <ac:spMk id="7" creationId="{00000000-0000-0000-0000-000000000000}"/>
          </ac:spMkLst>
        </pc:spChg>
        <pc:spChg chg="del">
          <ac:chgData name="Joe Olivieri" userId="cd38c405-d054-41eb-8fea-0abe50a1aba5" providerId="ADAL" clId="{D05DA79D-BE68-4F39-8C6E-29C5853E883C}" dt="2026-07-27T15:15:45.232" v="2337" actId="478"/>
          <ac:spMkLst>
            <pc:docMk/>
            <pc:sldMk cId="0" sldId="267"/>
            <ac:spMk id="8" creationId="{00000000-0000-0000-0000-000000000000}"/>
          </ac:spMkLst>
        </pc:spChg>
      </pc:sldChg>
      <pc:sldChg chg="del">
        <pc:chgData name="Joe Olivieri" userId="cd38c405-d054-41eb-8fea-0abe50a1aba5" providerId="ADAL" clId="{D05DA79D-BE68-4F39-8C6E-29C5853E883C}" dt="2026-07-27T15:21:25.513" v="2484" actId="47"/>
        <pc:sldMkLst>
          <pc:docMk/>
          <pc:sldMk cId="0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769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C5874-0C18-5921-1E67-C85505401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E99630-94EE-55B6-CE65-30834E89E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F59CEB-BD02-EE1B-7AB3-92106B067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80C38-AD3E-CB60-EBF7-6A7CC87DD9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712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2666000" y="1532083"/>
            <a:ext cx="3811999" cy="10396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kern="0" dirty="0">
                <a:solidFill>
                  <a:schemeClr val="bg1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sz="4400" b="1" i="1" kern="0" dirty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sz="4400" b="1" i="1" dirty="0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4800600"/>
            <a:ext cx="8412480" cy="0"/>
          </a:xfrm>
          <a:prstGeom prst="line">
            <a:avLst/>
          </a:prstGeom>
          <a:noFill/>
          <a:ln w="9525">
            <a:solidFill>
              <a:srgbClr val="3A486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EC170D-D8F3-A89C-3B3F-81A8B52F8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535" y="3338762"/>
            <a:ext cx="1984609" cy="19846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ECB246-D793-C075-DFE3-19687B1CC006}"/>
              </a:ext>
            </a:extLst>
          </p:cNvPr>
          <p:cNvSpPr txBox="1"/>
          <p:nvPr/>
        </p:nvSpPr>
        <p:spPr>
          <a:xfrm>
            <a:off x="3609684" y="2633080"/>
            <a:ext cx="2956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What Helps Properties Sell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AAAC8B-54EA-4C62-CAF2-B2E5AAE76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547F766-0673-9F36-54C6-5BA4DA519F60}"/>
              </a:ext>
            </a:extLst>
          </p:cNvPr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7BCA243-7B9C-71E8-8C07-505F4CBCB397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dirty="0">
                <a:solidFill>
                  <a:srgbClr val="00206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b="1" i="1" kern="0" dirty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b="1" i="1" dirty="0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8E24E3D-72C8-B45F-F261-48F469D18F68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D9FD1E3-D588-2D6C-7BB0-7A740CFCAE44}"/>
              </a:ext>
            </a:extLst>
          </p:cNvPr>
          <p:cNvSpPr/>
          <p:nvPr/>
        </p:nvSpPr>
        <p:spPr>
          <a:xfrm>
            <a:off x="534399" y="1224333"/>
            <a:ext cx="807520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2060"/>
                </a:solidFill>
                <a:latin typeface="Anton" pitchFamily="2" charset="77"/>
                <a:ea typeface="Georgia" pitchFamily="34" charset="-122"/>
                <a:cs typeface="Georgia" pitchFamily="34" charset="-120"/>
              </a:rPr>
              <a:t>17 Conditions That Help A Property Sell</a:t>
            </a:r>
            <a:endParaRPr lang="en-US" sz="4000" dirty="0">
              <a:solidFill>
                <a:srgbClr val="002060"/>
              </a:solidFill>
              <a:latin typeface="Anton" pitchFamily="2" charset="77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8DD26351-9758-71E5-865E-8D63DBD28F4F}"/>
              </a:ext>
            </a:extLst>
          </p:cNvPr>
          <p:cNvSpPr/>
          <p:nvPr/>
        </p:nvSpPr>
        <p:spPr>
          <a:xfrm>
            <a:off x="1458686" y="2328557"/>
            <a:ext cx="7206343" cy="7418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kern="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Business Skills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0DEF853A-2A08-B2E6-59C7-32D3DBE31D03}"/>
              </a:ext>
            </a:extLst>
          </p:cNvPr>
          <p:cNvSpPr/>
          <p:nvPr/>
        </p:nvSpPr>
        <p:spPr>
          <a:xfrm>
            <a:off x="365760" y="4415589"/>
            <a:ext cx="8412480" cy="0"/>
          </a:xfrm>
          <a:prstGeom prst="line">
            <a:avLst/>
          </a:prstGeom>
          <a:noFill/>
          <a:ln w="9525">
            <a:solidFill>
              <a:srgbClr val="3A486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1B8DE81-5EC1-C89D-7587-C2EE19CA4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3" name="Text 3">
            <a:extLst>
              <a:ext uri="{FF2B5EF4-FFF2-40B4-BE49-F238E27FC236}">
                <a16:creationId xmlns:a16="http://schemas.microsoft.com/office/drawing/2014/main" id="{EE8EA384-69A4-9382-B916-9996BAFBE0CC}"/>
              </a:ext>
            </a:extLst>
          </p:cNvPr>
          <p:cNvSpPr/>
          <p:nvPr/>
        </p:nvSpPr>
        <p:spPr>
          <a:xfrm>
            <a:off x="7101840" y="3352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39327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1F2A44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34399" y="1371600"/>
            <a:ext cx="8152401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b="1" i="1" dirty="0">
                <a:solidFill>
                  <a:srgbClr val="1A1A1A"/>
                </a:solidFill>
                <a:latin typeface="Calibri Light" panose="020F0302020204030204" pitchFamily="34" charset="0"/>
                <a:ea typeface="Georgia" pitchFamily="34" charset="-122"/>
                <a:cs typeface="Calibri Light" panose="020F0302020204030204" pitchFamily="34" charset="0"/>
              </a:rPr>
              <a:t>The ability to sell a property is not related solely to price. </a:t>
            </a:r>
          </a:p>
          <a:p>
            <a:pPr marL="0" indent="0" algn="l">
              <a:buNone/>
            </a:pPr>
            <a:endParaRPr lang="en-US" sz="2400" dirty="0">
              <a:solidFill>
                <a:srgbClr val="1A1A1A"/>
              </a:solidFill>
              <a:latin typeface="Calibri Light" panose="020F0302020204030204" pitchFamily="34" charset="0"/>
              <a:ea typeface="Georgia" pitchFamily="34" charset="-122"/>
              <a:cs typeface="Calibri Light" panose="020F0302020204030204" pitchFamily="34" charset="0"/>
            </a:endParaRPr>
          </a:p>
          <a:p>
            <a:pPr marL="0" indent="0" algn="l">
              <a:buNone/>
            </a:pPr>
            <a:r>
              <a:rPr lang="en-US" sz="2400" dirty="0">
                <a:solidFill>
                  <a:srgbClr val="1A1A1A"/>
                </a:solidFill>
                <a:latin typeface="Calibri Light" panose="020F0302020204030204" pitchFamily="34" charset="0"/>
                <a:ea typeface="Georgia" pitchFamily="34" charset="-122"/>
                <a:cs typeface="Calibri Light" panose="020F0302020204030204" pitchFamily="34" charset="0"/>
              </a:rPr>
              <a:t>There are other conditions the seller can put in place that will offset the price to a degree and make the listing more sellable. </a:t>
            </a:r>
          </a:p>
          <a:p>
            <a:pPr marL="0" indent="0" algn="l">
              <a:buNone/>
            </a:pPr>
            <a:endParaRPr lang="en-US" sz="2400" dirty="0">
              <a:solidFill>
                <a:srgbClr val="1A1A1A"/>
              </a:solidFill>
              <a:latin typeface="Calibri Light" panose="020F0302020204030204" pitchFamily="34" charset="0"/>
              <a:ea typeface="Georgia" pitchFamily="34" charset="-122"/>
              <a:cs typeface="Calibri Light" panose="020F0302020204030204" pitchFamily="34" charset="0"/>
            </a:endParaRPr>
          </a:p>
          <a:p>
            <a:pPr marL="0" indent="0" algn="l">
              <a:buNone/>
            </a:pPr>
            <a:r>
              <a:rPr lang="en-US" sz="2400" dirty="0">
                <a:solidFill>
                  <a:srgbClr val="1A1A1A"/>
                </a:solidFill>
                <a:latin typeface="Calibri Light" panose="020F0302020204030204" pitchFamily="34" charset="0"/>
                <a:ea typeface="Georgia" pitchFamily="34" charset="-122"/>
                <a:cs typeface="Calibri Light" panose="020F0302020204030204" pitchFamily="34" charset="0"/>
              </a:rPr>
              <a:t>Other factors include:</a:t>
            </a:r>
          </a:p>
        </p:txBody>
      </p:sp>
      <p:sp>
        <p:nvSpPr>
          <p:cNvPr id="10" name="Shape 8"/>
          <p:cNvSpPr/>
          <p:nvPr/>
        </p:nvSpPr>
        <p:spPr>
          <a:xfrm>
            <a:off x="365760" y="4444465"/>
            <a:ext cx="841248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BFF32316-9838-DED8-4074-A9E17ED17381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dirty="0">
                <a:solidFill>
                  <a:srgbClr val="00206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b="1" i="1" kern="0" dirty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b="1" i="1" dirty="0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590DF2-D54D-0818-25B9-F9C32B5BB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9" name="Text 9">
            <a:extLst>
              <a:ext uri="{FF2B5EF4-FFF2-40B4-BE49-F238E27FC236}">
                <a16:creationId xmlns:a16="http://schemas.microsoft.com/office/drawing/2014/main" id="{8B4CD5E3-8236-9902-7A4F-389314CC469F}"/>
              </a:ext>
            </a:extLst>
          </p:cNvPr>
          <p:cNvSpPr/>
          <p:nvPr/>
        </p:nvSpPr>
        <p:spPr>
          <a:xfrm>
            <a:off x="534399" y="4415589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Business Skills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BF1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427621"/>
            <a:ext cx="9144000" cy="715879"/>
          </a:xfrm>
          <a:prstGeom prst="rect">
            <a:avLst/>
          </a:prstGeom>
          <a:solidFill>
            <a:schemeClr val="bg1"/>
          </a:solidFill>
          <a:ln w="12700">
            <a:solidFill>
              <a:srgbClr val="1F2A44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9789EBD8-9440-A773-D3AB-B58B7CD9744E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dirty="0">
                <a:solidFill>
                  <a:srgbClr val="00206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b="1" i="1" kern="0" dirty="0">
                <a:solidFill>
                  <a:schemeClr val="bg1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b="1" i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F1F137-74FF-6FE7-0CCA-7E83D7807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10" name="Text 9">
            <a:extLst>
              <a:ext uri="{FF2B5EF4-FFF2-40B4-BE49-F238E27FC236}">
                <a16:creationId xmlns:a16="http://schemas.microsoft.com/office/drawing/2014/main" id="{61DA07F1-16DA-0DB3-E980-1D2010A9BF8F}"/>
              </a:ext>
            </a:extLst>
          </p:cNvPr>
          <p:cNvSpPr/>
          <p:nvPr/>
        </p:nvSpPr>
        <p:spPr>
          <a:xfrm>
            <a:off x="534399" y="4415589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Business Skills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E9A6AE-28A3-3D85-F0B0-E7F44EA538F1}"/>
              </a:ext>
            </a:extLst>
          </p:cNvPr>
          <p:cNvSpPr txBox="1"/>
          <p:nvPr/>
        </p:nvSpPr>
        <p:spPr>
          <a:xfrm>
            <a:off x="534399" y="1376726"/>
            <a:ext cx="80167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1.	Priced below an obvious price break</a:t>
            </a:r>
          </a:p>
          <a:p>
            <a:r>
              <a:rPr lang="en-US" sz="3000" dirty="0">
                <a:solidFill>
                  <a:schemeClr val="bg1"/>
                </a:solidFill>
              </a:rPr>
              <a:t>2.	Below-market interest rate</a:t>
            </a:r>
          </a:p>
          <a:p>
            <a:r>
              <a:rPr lang="en-US" sz="3000" dirty="0">
                <a:solidFill>
                  <a:schemeClr val="bg1"/>
                </a:solidFill>
              </a:rPr>
              <a:t>3.	Owner financing available</a:t>
            </a:r>
          </a:p>
          <a:p>
            <a:r>
              <a:rPr lang="en-US" sz="3000" dirty="0">
                <a:solidFill>
                  <a:schemeClr val="bg1"/>
                </a:solidFill>
              </a:rPr>
              <a:t>4.	Downpayment assistance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1F2A44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53555" y="1114125"/>
            <a:ext cx="8194204" cy="27314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000" b="1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	Subsidize buyer closing costs</a:t>
            </a:r>
          </a:p>
          <a:p>
            <a:r>
              <a:rPr lang="en-US" sz="3000" b="1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	Ability to sell CV, FHA, and VA</a:t>
            </a:r>
          </a:p>
          <a:p>
            <a:r>
              <a:rPr lang="en-US" sz="3000" b="1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	Property rehabbed to an improved condition</a:t>
            </a:r>
          </a:p>
          <a:p>
            <a:r>
              <a:rPr lang="en-US" sz="3000" b="1" dirty="0">
                <a:solidFill>
                  <a:srgbClr val="1A1A1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	Completion of critical repairs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365760" y="4405965"/>
            <a:ext cx="841248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28947E5B-FB54-A437-D33F-1C317BDE9221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dirty="0">
                <a:solidFill>
                  <a:srgbClr val="00206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b="1" i="1" kern="0" dirty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b="1" i="1" dirty="0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055E15-292A-50E7-9088-F07BE6A52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11" name="Text 9">
            <a:extLst>
              <a:ext uri="{FF2B5EF4-FFF2-40B4-BE49-F238E27FC236}">
                <a16:creationId xmlns:a16="http://schemas.microsoft.com/office/drawing/2014/main" id="{A2487497-134D-4D52-FFE7-779465BB2003}"/>
              </a:ext>
            </a:extLst>
          </p:cNvPr>
          <p:cNvSpPr/>
          <p:nvPr/>
        </p:nvSpPr>
        <p:spPr>
          <a:xfrm>
            <a:off x="534399" y="4415589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Business Skills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BF1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437246"/>
            <a:ext cx="9144000" cy="706254"/>
          </a:xfrm>
          <a:prstGeom prst="rect">
            <a:avLst/>
          </a:prstGeom>
          <a:solidFill>
            <a:schemeClr val="bg1"/>
          </a:solidFill>
          <a:ln w="12700">
            <a:solidFill>
              <a:srgbClr val="1F2A44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08168" y="1060054"/>
            <a:ext cx="7642658" cy="28415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ea typeface="Georgia" pitchFamily="34" charset="-122"/>
                <a:cs typeface="Georgia" pitchFamily="34" charset="-120"/>
              </a:rPr>
              <a:t>9.	Permission to place online </a:t>
            </a:r>
            <a:r>
              <a:rPr lang="en-US" sz="3000" b="1" dirty="0">
                <a:solidFill>
                  <a:srgbClr val="002060"/>
                </a:solidFill>
                <a:ea typeface="Georgia" pitchFamily="34" charset="-122"/>
                <a:cs typeface="Georgia" pitchFamily="34" charset="-120"/>
              </a:rPr>
              <a:t>(including MLS)</a:t>
            </a:r>
            <a:endParaRPr lang="en-US" sz="3000" b="1" dirty="0">
              <a:solidFill>
                <a:srgbClr val="FFFFFF"/>
              </a:solidFill>
              <a:ea typeface="Georgia" pitchFamily="34" charset="-122"/>
              <a:cs typeface="Georgia" pitchFamily="34" charset="-120"/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ea typeface="Georgia" pitchFamily="34" charset="-122"/>
                <a:cs typeface="Georgia" pitchFamily="34" charset="-120"/>
              </a:rPr>
              <a:t>10.	Highly desirable appeal and location</a:t>
            </a:r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ea typeface="Georgia" pitchFamily="34" charset="-122"/>
                <a:cs typeface="Georgia" pitchFamily="34" charset="-120"/>
              </a:rPr>
              <a:t>11.	Curb appeal outstrips competition</a:t>
            </a:r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ea typeface="Georgia" pitchFamily="34" charset="-122"/>
                <a:cs typeface="Georgia" pitchFamily="34" charset="-120"/>
              </a:rPr>
              <a:t>12.	High accessibility of the property—lockbox and showing on short notice</a:t>
            </a: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97DB9BC3-6BA9-A725-4900-7DE46188A1E7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dirty="0">
                <a:solidFill>
                  <a:srgbClr val="00206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b="1" i="1" kern="0" dirty="0">
                <a:solidFill>
                  <a:schemeClr val="bg1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b="1" i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A46269-864A-D70B-6DCE-906D8F8FA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10" name="Text 9">
            <a:extLst>
              <a:ext uri="{FF2B5EF4-FFF2-40B4-BE49-F238E27FC236}">
                <a16:creationId xmlns:a16="http://schemas.microsoft.com/office/drawing/2014/main" id="{D0D8296F-6021-9BCC-7C8F-9C8E5A7A6D85}"/>
              </a:ext>
            </a:extLst>
          </p:cNvPr>
          <p:cNvSpPr/>
          <p:nvPr/>
        </p:nvSpPr>
        <p:spPr>
          <a:xfrm>
            <a:off x="534399" y="4415589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Business Skills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1F2A44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65760" y="868680"/>
            <a:ext cx="1280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PRACTICE #5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34399" y="1161288"/>
            <a:ext cx="8412480" cy="2912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F2A44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  <a:t>13.	Residential service agreement (home warranty) offered</a:t>
            </a:r>
          </a:p>
          <a:p>
            <a:pPr marL="0" indent="0">
              <a:buNone/>
            </a:pPr>
            <a:r>
              <a:rPr lang="en-US" sz="2500" b="1" dirty="0">
                <a:solidFill>
                  <a:srgbClr val="1F2A44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  <a:t>14.	Immediate possession</a:t>
            </a:r>
          </a:p>
          <a:p>
            <a:pPr marL="0" indent="0">
              <a:buNone/>
            </a:pPr>
            <a:r>
              <a:rPr lang="en-US" sz="2500" b="1" dirty="0">
                <a:solidFill>
                  <a:srgbClr val="1F2A44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  <a:t>15.	Extra amenities included</a:t>
            </a:r>
          </a:p>
          <a:p>
            <a:pPr marL="514350" indent="-514350">
              <a:buAutoNum type="arabicPeriod" startAt="16"/>
            </a:pPr>
            <a:r>
              <a:rPr lang="en-US" sz="2500" b="1" dirty="0">
                <a:solidFill>
                  <a:srgbClr val="1F2A44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  <a:t> 	Appliances that convey</a:t>
            </a:r>
          </a:p>
          <a:p>
            <a:pPr marL="514350" indent="-514350">
              <a:buAutoNum type="arabicPeriod" startAt="16"/>
            </a:pPr>
            <a:r>
              <a:rPr lang="en-US" sz="2500" b="1" dirty="0">
                <a:solidFill>
                  <a:srgbClr val="1F2A44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  <a:t> 	Selling agent bonus or commission incentive </a:t>
            </a:r>
            <a:br>
              <a:rPr lang="en-US" sz="2500" b="1" dirty="0">
                <a:solidFill>
                  <a:srgbClr val="1F2A44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</a:br>
            <a:r>
              <a:rPr lang="en-US" sz="2500" b="1" dirty="0">
                <a:solidFill>
                  <a:srgbClr val="1F2A44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  <a:t>	</a:t>
            </a:r>
            <a:r>
              <a:rPr lang="en-US" sz="2500" dirty="0">
                <a:solidFill>
                  <a:srgbClr val="1F2A44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  <a:t>(remember any additional bonus must be disclosed</a:t>
            </a:r>
            <a:r>
              <a:rPr lang="en-US" sz="2500" dirty="0">
                <a:solidFill>
                  <a:srgbClr val="FF0000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  <a:t> and buyer must consent to selling agent receiving it</a:t>
            </a:r>
            <a:r>
              <a:rPr lang="en-US" sz="2500" dirty="0">
                <a:solidFill>
                  <a:srgbClr val="1F2A44"/>
                </a:solidFill>
                <a:latin typeface="Calibri" panose="020F0502020204030204" pitchFamily="34" charset="0"/>
                <a:ea typeface="Georgia" pitchFamily="34" charset="-122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3" name="Shape 11"/>
          <p:cNvSpPr/>
          <p:nvPr/>
        </p:nvSpPr>
        <p:spPr>
          <a:xfrm>
            <a:off x="365760" y="4377088"/>
            <a:ext cx="841248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54205075-303C-5DC9-D1FA-47C490B06C58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dirty="0">
                <a:solidFill>
                  <a:srgbClr val="00206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b="1" i="1" kern="0" dirty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b="1" i="1" dirty="0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1ABB34-62D3-0758-1B76-E85D841A9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8BE7EBBE-6408-C841-D6DA-292F65EEDB2A}"/>
              </a:ext>
            </a:extLst>
          </p:cNvPr>
          <p:cNvSpPr/>
          <p:nvPr/>
        </p:nvSpPr>
        <p:spPr>
          <a:xfrm>
            <a:off x="534399" y="4415589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Business Skills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1F2A44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19663" y="1058122"/>
            <a:ext cx="7578576" cy="3020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200" dirty="0">
                <a:solidFill>
                  <a:srgbClr val="1A1A1A"/>
                </a:solidFill>
                <a:latin typeface="Calibri Light" panose="020F0302020204030204" pitchFamily="34" charset="0"/>
                <a:ea typeface="Georgia" pitchFamily="34" charset="-122"/>
                <a:cs typeface="Calibri Light" panose="020F0302020204030204" pitchFamily="34" charset="0"/>
              </a:rPr>
              <a:t>Overall </a:t>
            </a:r>
            <a:r>
              <a:rPr lang="en-US" sz="3200" dirty="0" err="1">
                <a:solidFill>
                  <a:srgbClr val="1A1A1A"/>
                </a:solidFill>
                <a:latin typeface="Calibri Light" panose="020F0302020204030204" pitchFamily="34" charset="0"/>
                <a:ea typeface="Georgia" pitchFamily="34" charset="-122"/>
                <a:cs typeface="Calibri Light" panose="020F0302020204030204" pitchFamily="34" charset="0"/>
              </a:rPr>
              <a:t>saleability</a:t>
            </a:r>
            <a:r>
              <a:rPr lang="en-US" sz="3200" dirty="0">
                <a:solidFill>
                  <a:srgbClr val="1A1A1A"/>
                </a:solidFill>
                <a:latin typeface="Calibri Light" panose="020F0302020204030204" pitchFamily="34" charset="0"/>
                <a:ea typeface="Georgia" pitchFamily="34" charset="-122"/>
                <a:cs typeface="Calibri Light" panose="020F0302020204030204" pitchFamily="34" charset="0"/>
              </a:rPr>
              <a:t> should be considered when taking a listing. </a:t>
            </a:r>
          </a:p>
          <a:p>
            <a:pPr marL="0" indent="0" algn="l">
              <a:buNone/>
            </a:pPr>
            <a:endParaRPr lang="en-US" sz="3200" b="1" dirty="0">
              <a:solidFill>
                <a:srgbClr val="1A1A1A"/>
              </a:solidFill>
              <a:latin typeface="Calibri Light" panose="020F0302020204030204" pitchFamily="34" charset="0"/>
              <a:ea typeface="Georgia" pitchFamily="34" charset="-122"/>
              <a:cs typeface="Calibri Light" panose="020F0302020204030204" pitchFamily="34" charset="0"/>
            </a:endParaRPr>
          </a:p>
          <a:p>
            <a:pPr marL="0" indent="0" algn="l">
              <a:buNone/>
            </a:pPr>
            <a:r>
              <a:rPr lang="en-US" sz="3200" b="1" dirty="0">
                <a:solidFill>
                  <a:srgbClr val="1A1A1A"/>
                </a:solidFill>
                <a:latin typeface="Calibri Light" panose="020F0302020204030204" pitchFamily="34" charset="0"/>
                <a:ea typeface="Georgia" pitchFamily="34" charset="-122"/>
                <a:cs typeface="Calibri Light" panose="020F0302020204030204" pitchFamily="34" charset="0"/>
              </a:rPr>
              <a:t>If the seller cannot offer a </a:t>
            </a:r>
          </a:p>
          <a:p>
            <a:pPr marL="0" indent="0" algn="l">
              <a:buNone/>
            </a:pPr>
            <a:r>
              <a:rPr lang="en-US" sz="3200" b="1" dirty="0">
                <a:solidFill>
                  <a:srgbClr val="1A1A1A"/>
                </a:solidFill>
                <a:latin typeface="Calibri Light" panose="020F0302020204030204" pitchFamily="34" charset="0"/>
                <a:ea typeface="Georgia" pitchFamily="34" charset="-122"/>
                <a:cs typeface="Calibri Light" panose="020F0302020204030204" pitchFamily="34" charset="0"/>
              </a:rPr>
              <a:t>significant number of items on this list, </a:t>
            </a:r>
            <a:r>
              <a:rPr lang="en-US" sz="3200" b="1" i="1" dirty="0">
                <a:solidFill>
                  <a:srgbClr val="1A1A1A"/>
                </a:solidFill>
                <a:latin typeface="Calibri Light" panose="020F0302020204030204" pitchFamily="34" charset="0"/>
                <a:ea typeface="Georgia" pitchFamily="34" charset="-122"/>
                <a:cs typeface="Calibri Light" panose="020F0302020204030204" pitchFamily="34" charset="0"/>
              </a:rPr>
              <a:t>consider your ability to do your job effectively.</a:t>
            </a:r>
          </a:p>
        </p:txBody>
      </p:sp>
      <p:sp>
        <p:nvSpPr>
          <p:cNvPr id="10" name="Shape 8"/>
          <p:cNvSpPr/>
          <p:nvPr/>
        </p:nvSpPr>
        <p:spPr>
          <a:xfrm>
            <a:off x="365760" y="4444465"/>
            <a:ext cx="841248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BFF32316-9838-DED8-4074-A9E17ED17381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dirty="0">
                <a:solidFill>
                  <a:srgbClr val="00206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b="1" i="1" kern="0" dirty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b="1" i="1" dirty="0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590DF2-D54D-0818-25B9-F9C32B5BB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9" name="Text 9">
            <a:extLst>
              <a:ext uri="{FF2B5EF4-FFF2-40B4-BE49-F238E27FC236}">
                <a16:creationId xmlns:a16="http://schemas.microsoft.com/office/drawing/2014/main" id="{8B4CD5E3-8236-9902-7A4F-389314CC469F}"/>
              </a:ext>
            </a:extLst>
          </p:cNvPr>
          <p:cNvSpPr/>
          <p:nvPr/>
        </p:nvSpPr>
        <p:spPr>
          <a:xfrm>
            <a:off x="534399" y="4415589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kern="0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Graduate, REALTOR® Institute Course, GRI Business Skills</a:t>
            </a:r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40080" y="955787"/>
            <a:ext cx="7863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ea typeface="Georgia" pitchFamily="34" charset="-122"/>
                <a:cs typeface="Georgia" pitchFamily="34" charset="-120"/>
              </a:rPr>
              <a:t>For more tips like these, take the GRI Business Skills course and earn the Graduate, REALTOR® Institute designation.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452547" y="1861284"/>
            <a:ext cx="7863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C9C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94% of REALTORS® in Texas with their GRI designation recommend it to other REALTORS®. The GRI coursework includes information about contracts, marketing and business skills, and real estate brokerage. 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640080" y="3010289"/>
            <a:ext cx="7863840" cy="741647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40080" y="2968188"/>
            <a:ext cx="7863840" cy="7837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3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MORE INFORMATION, SCAN THIS QR CODE OR VISIT texasrealestate.com/</a:t>
            </a:r>
            <a:r>
              <a:rPr lang="en-US" sz="1300" b="1" kern="0" spc="4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65760" y="4800600"/>
            <a:ext cx="8412480" cy="0"/>
          </a:xfrm>
          <a:prstGeom prst="line">
            <a:avLst/>
          </a:prstGeom>
          <a:noFill/>
          <a:ln w="9525">
            <a:solidFill>
              <a:srgbClr val="3A486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58768C70-32CE-11F3-5D65-E1FA96F3A48C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dirty="0">
                <a:solidFill>
                  <a:schemeClr val="bg1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b="1" i="1" kern="0" dirty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b="1" i="1" dirty="0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A1777D-8300-5F4D-177C-D908AEAC3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535" y="3338762"/>
            <a:ext cx="1984609" cy="19846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26CC7E-40FB-3E1B-C1BA-6BC6CF7BA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817005"/>
            <a:ext cx="983595" cy="9835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510A0071D1A547BF0B7862B87619F7" ma:contentTypeVersion="14" ma:contentTypeDescription="Create a new document." ma:contentTypeScope="" ma:versionID="d97a5dba7b2ba3ac13ae9b3d03e93a81">
  <xsd:schema xmlns:xsd="http://www.w3.org/2001/XMLSchema" xmlns:xs="http://www.w3.org/2001/XMLSchema" xmlns:p="http://schemas.microsoft.com/office/2006/metadata/properties" xmlns:ns2="f4322400-208d-4629-8066-7c93f20ecb35" xmlns:ns3="0651daf1-692e-43c6-8c05-e122a6c5922e" targetNamespace="http://schemas.microsoft.com/office/2006/metadata/properties" ma:root="true" ma:fieldsID="a2d40dc384493d766fefa8ae04bde7fb" ns2:_="" ns3:_="">
    <xsd:import namespace="f4322400-208d-4629-8066-7c93f20ecb35"/>
    <xsd:import namespace="0651daf1-692e-43c6-8c05-e122a6c592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322400-208d-4629-8066-7c93f20ecb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4b6a875-ec97-4519-93d9-88ca8550e7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21" nillable="true" ma:displayName="Sign-off status" ma:internalName="_x0024_Resources_x003a_core_x002c_Signoff_Statu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51daf1-692e-43c6-8c05-e122a6c5922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5d4fe39-4977-4ebd-898c-801aff2bf57d}" ma:internalName="TaxCatchAll" ma:showField="CatchAllData" ma:web="0651daf1-692e-43c6-8c05-e122a6c592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4322400-208d-4629-8066-7c93f20ecb35" xsi:nil="true"/>
    <lcf76f155ced4ddcb4097134ff3c332f xmlns="f4322400-208d-4629-8066-7c93f20ecb35">
      <Terms xmlns="http://schemas.microsoft.com/office/infopath/2007/PartnerControls"/>
    </lcf76f155ced4ddcb4097134ff3c332f>
    <TaxCatchAll xmlns="0651daf1-692e-43c6-8c05-e122a6c5922e" xsi:nil="true"/>
  </documentManagement>
</p:properties>
</file>

<file path=customXml/itemProps1.xml><?xml version="1.0" encoding="utf-8"?>
<ds:datastoreItem xmlns:ds="http://schemas.openxmlformats.org/officeDocument/2006/customXml" ds:itemID="{7F464CC5-0BAC-459B-A140-8791E464E6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78FA4C-024C-4154-8155-14BC0D48E5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322400-208d-4629-8066-7c93f20ecb35"/>
    <ds:schemaRef ds:uri="0651daf1-692e-43c6-8c05-e122a6c592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75BDD0-BFC5-4200-AF75-60453E0FAABC}">
  <ds:schemaRefs>
    <ds:schemaRef ds:uri="http://schemas.microsoft.com/office/2006/metadata/properties"/>
    <ds:schemaRef ds:uri="http://schemas.microsoft.com/office/infopath/2007/PartnerControls"/>
    <ds:schemaRef ds:uri="f4322400-208d-4629-8066-7c93f20ecb35"/>
    <ds:schemaRef ds:uri="0651daf1-692e-43c6-8c05-e122a6c592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456</Words>
  <Application>Microsoft Office PowerPoint</Application>
  <PresentationFormat>On-screen Show (16:9)</PresentationFormat>
  <Paragraphs>65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Anton</vt:lpstr>
      <vt:lpstr>Arial</vt:lpstr>
      <vt:lpstr>Arial Narrow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PptxGenJS Presentation</dc:subject>
  <dc:creator>Texas REALTORS</dc:creator>
  <cp:lastModifiedBy>Traci Jackson</cp:lastModifiedBy>
  <cp:revision>10</cp:revision>
  <dcterms:created xsi:type="dcterms:W3CDTF">2026-05-19T17:26:45Z</dcterms:created>
  <dcterms:modified xsi:type="dcterms:W3CDTF">2026-07-27T22:08:59Z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0x0101007C510A0071D1A547BF0B7862B87619F7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